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21"/>
  </p:notesMasterIdLst>
  <p:handoutMasterIdLst>
    <p:handoutMasterId r:id="rId22"/>
  </p:handoutMasterIdLst>
  <p:sldIdLst>
    <p:sldId id="256" r:id="rId5"/>
    <p:sldId id="266" r:id="rId6"/>
    <p:sldId id="278" r:id="rId7"/>
    <p:sldId id="292" r:id="rId8"/>
    <p:sldId id="312" r:id="rId9"/>
    <p:sldId id="313" r:id="rId10"/>
    <p:sldId id="321" r:id="rId11"/>
    <p:sldId id="315" r:id="rId12"/>
    <p:sldId id="319" r:id="rId13"/>
    <p:sldId id="316" r:id="rId14"/>
    <p:sldId id="317" r:id="rId15"/>
    <p:sldId id="301" r:id="rId16"/>
    <p:sldId id="300" r:id="rId17"/>
    <p:sldId id="318" r:id="rId18"/>
    <p:sldId id="263" r:id="rId19"/>
    <p:sldId id="32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85A00-4BB8-53D8-926D-6F5D3E1A27D4}" name="Keri Eltgroth" initials="KE" userId="S::keltgroth@carleycorp.com::94f608e2-9dd0-45ea-9b5b-aaa5a88a9b94" providerId="AD"/>
  <p188:author id="{E626CF1C-9CF6-5A50-A53D-FA69284A8C80}" name="Pace, Frank John Jr CPO USN CNO (USA)" initials="FJP" userId="Pace, Frank John Jr CPO USN CNO (USA)" providerId="None"/>
  <p188:author id="{0526106E-9075-AA7B-DAF9-6BF3F34D6975}" name="Christina Metzler" initials="CM" userId="S::cmetzler@carleycorp.com::c1ffe628-3861-4780-8ca1-f0a54b5f1e8f" providerId="AD"/>
  <p188:author id="{0C39D574-1E94-A75D-3F88-1B4B673AB541}" name="Van Thomas" initials="VT" userId="Van Thomas" providerId="None"/>
  <p188:author id="{FE3F6BEB-0894-9517-DAD4-C0FE6C95C1A3}" name="Kenneth McGuffee" initials="KM" userId="S::kmcguffee@carleycorp.com::aa961554-3835-426f-aa32-373b4c80e3bf" providerId="AD"/>
  <p188:author id="{ABEFD6ED-49D2-6454-FB34-C80F58E46FE8}" name="DiGangi, Holly [USA]" initials="HD" userId="S::624189@bah.com::2dc1fcc0-a0f4-4b22-b684-8278b3c46c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D16"/>
    <a:srgbClr val="00FF52"/>
    <a:srgbClr val="05B2EE"/>
    <a:srgbClr val="012A39"/>
    <a:srgbClr val="00293A"/>
    <a:srgbClr val="C9992A"/>
    <a:srgbClr val="00283A"/>
    <a:srgbClr val="A6A6A6"/>
    <a:srgbClr val="E6E6E6"/>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9CD8E-408C-429C-BD7E-4C721656BEBD}" v="1" dt="2026-03-24T19:43:47.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73" autoAdjust="0"/>
    <p:restoredTop sz="76599" autoAdjust="0"/>
  </p:normalViewPr>
  <p:slideViewPr>
    <p:cSldViewPr snapToGrid="0">
      <p:cViewPr varScale="1">
        <p:scale>
          <a:sx n="78" d="100"/>
          <a:sy n="78" d="100"/>
        </p:scale>
        <p:origin x="2064" y="4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67329D-61C0-1AEF-4BB6-236F663949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938E64-F1E7-51FD-4680-6773FE6ABD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F5B768-2737-4547-BAEE-0C4CD571E566}" type="datetimeFigureOut">
              <a:rPr lang="en-US" smtClean="0"/>
              <a:t>4/16/2026</a:t>
            </a:fld>
            <a:endParaRPr lang="en-US" dirty="0"/>
          </a:p>
        </p:txBody>
      </p:sp>
      <p:sp>
        <p:nvSpPr>
          <p:cNvPr id="4" name="Footer Placeholder 3">
            <a:extLst>
              <a:ext uri="{FF2B5EF4-FFF2-40B4-BE49-F238E27FC236}">
                <a16:creationId xmlns:a16="http://schemas.microsoft.com/office/drawing/2014/main" id="{C685A948-C47F-7052-A5B7-BB2FC451B6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D69145-6963-2F48-C911-96622302C2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41403E-4EF0-489C-BD74-0C7F3B424F78}" type="slidenum">
              <a:rPr lang="en-US" smtClean="0"/>
              <a:t>‹#›</a:t>
            </a:fld>
            <a:endParaRPr lang="en-US" dirty="0"/>
          </a:p>
        </p:txBody>
      </p:sp>
    </p:spTree>
    <p:extLst>
      <p:ext uri="{BB962C8B-B14F-4D97-AF65-F5344CB8AC3E}">
        <p14:creationId xmlns:p14="http://schemas.microsoft.com/office/powerpoint/2010/main" val="2186567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3A624-1232-4E92-949B-0F831D1377F6}" type="datetimeFigureOut">
              <a:rPr lang="en-US" smtClean="0"/>
              <a:t>4/16/2026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DECA1-90B2-4901-9C02-4FB4999FDED7}" type="slidenum">
              <a:rPr lang="en-US" smtClean="0"/>
              <a:t>‹#›</a:t>
            </a:fld>
            <a:endParaRPr lang="en-US" dirty="0"/>
          </a:p>
        </p:txBody>
      </p:sp>
    </p:spTree>
    <p:extLst>
      <p:ext uri="{BB962C8B-B14F-4D97-AF65-F5344CB8AC3E}">
        <p14:creationId xmlns:p14="http://schemas.microsoft.com/office/powerpoint/2010/main" val="333532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mn-lt"/>
                <a:ea typeface="Calibri" panose="020F0502020204030204" pitchFamily="34" charset="0"/>
              </a:rPr>
              <a:t>Topic: Peer-to-Peer Support</a:t>
            </a:r>
          </a:p>
          <a:p>
            <a:pPr marL="0" marR="0">
              <a:spcBef>
                <a:spcPts val="0"/>
              </a:spcBef>
              <a:spcAft>
                <a:spcPts val="0"/>
              </a:spcAft>
            </a:pPr>
            <a:r>
              <a:rPr lang="en-US" sz="1400" dirty="0">
                <a:effectLst/>
                <a:latin typeface="+mn-lt"/>
                <a:ea typeface="Calibri" panose="020F0502020204030204" pitchFamily="34" charset="0"/>
              </a:rPr>
              <a:t>Time: 30 minutes</a:t>
            </a:r>
          </a:p>
          <a:p>
            <a:pPr marL="0" marR="0">
              <a:spcBef>
                <a:spcPts val="0"/>
              </a:spcBef>
              <a:spcAft>
                <a:spcPts val="0"/>
              </a:spcAft>
            </a:pPr>
            <a:r>
              <a:rPr lang="en-US" sz="1400" dirty="0">
                <a:effectLst/>
                <a:latin typeface="+mn-lt"/>
                <a:ea typeface="Calibri" panose="020F0502020204030204" pitchFamily="34" charset="0"/>
              </a:rPr>
              <a:t>Purpose of training evolution: Sailors will examine the concept of peer-to-peer support to engage fellow Sailors in conversation using effective communication and knowledge of resources.</a:t>
            </a:r>
          </a:p>
          <a:p>
            <a:pPr marL="0" marR="0">
              <a:spcBef>
                <a:spcPts val="0"/>
              </a:spcBef>
              <a:spcAft>
                <a:spcPts val="0"/>
              </a:spcAft>
            </a:pPr>
            <a:r>
              <a:rPr lang="en-US" sz="1400" dirty="0">
                <a:effectLst/>
                <a:latin typeface="+mn-lt"/>
                <a:ea typeface="Calibri" panose="020F0502020204030204" pitchFamily="34" charset="0"/>
              </a:rPr>
              <a:t>Expected outcome of training evolution: Sailors will learn to use peer-to-peer support to engage fellow Sailors using confidential communication and empathetic listening along with available support options.</a:t>
            </a:r>
          </a:p>
          <a:p>
            <a:pPr marL="0" marR="0">
              <a:spcBef>
                <a:spcPts val="0"/>
              </a:spcBef>
              <a:spcAft>
                <a:spcPts val="0"/>
              </a:spcAft>
            </a:pPr>
            <a:r>
              <a:rPr lang="en-US" sz="1400" dirty="0">
                <a:effectLst/>
                <a:latin typeface="+mn-lt"/>
                <a:ea typeface="Calibri" panose="020F0502020204030204" pitchFamily="34" charset="0"/>
              </a:rPr>
              <a:t>Safety: Inform Sailors of safety hazards in the training environment. For some topics, Sailors should be informed if there is a designated person to talk to if the Sailor feels compelled to leave the training.</a:t>
            </a:r>
          </a:p>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b="0" i="1" dirty="0">
                <a:latin typeface="+mn-lt"/>
              </a:rPr>
              <a:t>Greet Sailors.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Introduce yourself and give any background on yourself that might be of interest.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Establish credibility.</a:t>
            </a:r>
            <a:endParaRPr lang="en-US" sz="1400" dirty="0">
              <a:effectLst/>
              <a:latin typeface="+mn-lt"/>
              <a:ea typeface="Calibri" panose="020F0502020204030204" pitchFamily="34" charset="0"/>
            </a:endParaRPr>
          </a:p>
          <a:p>
            <a:pPr marL="0" marR="0">
              <a:spcBef>
                <a:spcPts val="0"/>
              </a:spcBef>
              <a:spcAft>
                <a:spcPts val="0"/>
              </a:spcAft>
            </a:pPr>
            <a:r>
              <a:rPr lang="en-US" sz="1400" b="1" dirty="0">
                <a:effectLst/>
                <a:latin typeface="+mn-lt"/>
                <a:ea typeface="Calibri" panose="020F0502020204030204" pitchFamily="34" charset="0"/>
              </a:rPr>
              <a:t>Facilitator Instructions:</a:t>
            </a:r>
            <a:endParaRPr lang="en-US" sz="1400" dirty="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The slide deck acts as a guide to present a facilitated discussion that may include activities. </a:t>
            </a:r>
          </a:p>
          <a:p>
            <a:pPr marL="285750" marR="0" lvl="0" indent="-137160" defTabSz="457200">
              <a:lnSpc>
                <a:spcPct val="105000"/>
              </a:lnSpc>
              <a:spcBef>
                <a:spcPts val="0"/>
              </a:spcBef>
              <a:spcAft>
                <a:spcPts val="0"/>
              </a:spcAft>
              <a:buFont typeface="Courier New" panose="02070309020205020404" pitchFamily="49" charset="0"/>
              <a:buChar char="o"/>
              <a:tabLst>
                <a:tab pos="182880" algn="l"/>
              </a:tabLst>
            </a:pPr>
            <a:r>
              <a:rPr lang="en-US" sz="1400" i="0" dirty="0">
                <a:effectLst/>
                <a:latin typeface="+mn-lt"/>
                <a:ea typeface="Times New Roman" panose="02020603050405020304" pitchFamily="18" charset="0"/>
              </a:rPr>
              <a:t>Best practice: Use the slide to develop interest in the subject matter. </a:t>
            </a:r>
            <a:r>
              <a:rPr lang="en-US" sz="1400" b="1" i="0" dirty="0">
                <a:effectLst/>
                <a:latin typeface="+mn-lt"/>
                <a:ea typeface="Times New Roman" panose="02020603050405020304" pitchFamily="18" charset="0"/>
              </a:rPr>
              <a:t>Do not </a:t>
            </a:r>
            <a:r>
              <a:rPr lang="en-US" sz="1400" i="0" dirty="0">
                <a:effectLst/>
                <a:latin typeface="+mn-lt"/>
                <a:ea typeface="Times New Roman" panose="02020603050405020304" pitchFamily="18" charset="0"/>
              </a:rPr>
              <a:t>read the slides word for word. The Sailors should be able read the text and understand the messaging presented in the graphics.</a:t>
            </a:r>
            <a:endParaRPr lang="en-US" sz="1400" i="0" dirty="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Facilitator notes are available for each slide to help the Facilitator deliver the topic.</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Use the Slide Show view to ensure the Facilitator notes are viewable.</a:t>
            </a:r>
            <a:endParaRPr lang="en-US" sz="1400" i="0" kern="1200" dirty="0">
              <a:effectLst/>
              <a:latin typeface="+mn-lt"/>
              <a:ea typeface="Calibri" panose="020F0502020204030204" pitchFamily="34" charset="0"/>
              <a:cs typeface="+mn-cs"/>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The Facilitator notes are divided into general instructions for Facilitator Actions (mechanics of facilitation) and the Facilitator Content (</a:t>
            </a:r>
            <a:r>
              <a:rPr lang="en-US" sz="1400" b="0" i="1" kern="1200" dirty="0">
                <a:latin typeface="+mn-lt"/>
                <a:ea typeface="+mn-ea"/>
                <a:cs typeface="+mn-cs"/>
              </a:rPr>
              <a:t>Inform</a:t>
            </a:r>
            <a:r>
              <a:rPr lang="en-US" sz="1400" b="0" i="0" kern="1200" dirty="0">
                <a:latin typeface="+mn-lt"/>
                <a:ea typeface="+mn-ea"/>
                <a:cs typeface="+mn-cs"/>
              </a:rPr>
              <a:t>, </a:t>
            </a:r>
            <a:r>
              <a:rPr lang="en-US" sz="1400" b="0" i="1" kern="1200" dirty="0">
                <a:latin typeface="+mn-lt"/>
                <a:ea typeface="+mn-ea"/>
                <a:cs typeface="+mn-cs"/>
              </a:rPr>
              <a:t>Discuss</a:t>
            </a:r>
            <a:r>
              <a:rPr lang="en-US" sz="1400" b="0" i="0" kern="1200" dirty="0">
                <a:latin typeface="+mn-lt"/>
                <a:ea typeface="+mn-ea"/>
                <a:cs typeface="+mn-cs"/>
              </a:rPr>
              <a:t>, </a:t>
            </a:r>
            <a:r>
              <a:rPr lang="en-US" sz="1400" b="0" i="1" kern="1200" dirty="0">
                <a:latin typeface="+mn-lt"/>
                <a:ea typeface="+mn-ea"/>
                <a:cs typeface="+mn-cs"/>
              </a:rPr>
              <a:t>Perform</a:t>
            </a:r>
            <a:r>
              <a:rPr lang="en-US" sz="1400" b="0" i="0" kern="1200" dirty="0">
                <a:latin typeface="+mn-lt"/>
                <a:ea typeface="+mn-ea"/>
                <a:cs typeface="+mn-cs"/>
              </a:rPr>
              <a:t>, and </a:t>
            </a:r>
            <a:r>
              <a:rPr lang="en-US" sz="1400" b="0" i="1" kern="1200" dirty="0">
                <a:latin typeface="+mn-lt"/>
                <a:ea typeface="+mn-ea"/>
                <a:cs typeface="+mn-cs"/>
              </a:rPr>
              <a:t>Reference</a:t>
            </a:r>
            <a:r>
              <a:rPr lang="en-US" sz="1400" b="0" i="0" kern="1200" dirty="0">
                <a:latin typeface="+mn-lt"/>
                <a:ea typeface="+mn-ea"/>
                <a:cs typeface="+mn-cs"/>
              </a:rPr>
              <a:t>).</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Inform</a:t>
            </a:r>
            <a:r>
              <a:rPr lang="en-US" sz="1400" i="0" kern="1200" dirty="0">
                <a:effectLst/>
                <a:latin typeface="+mn-lt"/>
                <a:ea typeface="Times New Roman" panose="02020603050405020304" pitchFamily="18" charset="0"/>
                <a:cs typeface="+mn-cs"/>
              </a:rPr>
              <a:t>: Present facts, concepts, and procedures. Depending on the subject matter, these may be written as suggested talking points or scripted material (denoted by quotation marks). </a:t>
            </a:r>
            <a:endParaRPr lang="en-US" sz="1400" i="0" kern="1200" dirty="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Discuss</a:t>
            </a:r>
            <a:r>
              <a:rPr lang="en-US" sz="1400" i="0" kern="1200" dirty="0">
                <a:effectLst/>
                <a:latin typeface="+mn-lt"/>
                <a:ea typeface="Times New Roman" panose="02020603050405020304" pitchFamily="18" charset="0"/>
                <a:cs typeface="+mn-cs"/>
              </a:rPr>
              <a:t>: Conduct large-group question and answer sessions or large-group, Facilitator-led activities. Depending on the subject matter, these may be written as questions with expected answers or scripted activities. </a:t>
            </a:r>
            <a:endParaRPr lang="en-US" sz="1400" i="0" kern="1200" dirty="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Perform</a:t>
            </a:r>
            <a:r>
              <a:rPr lang="en-US" sz="1400" i="0" kern="1200" dirty="0">
                <a:effectLst/>
                <a:latin typeface="+mn-lt"/>
                <a:ea typeface="Times New Roman" panose="02020603050405020304" pitchFamily="18" charset="0"/>
                <a:cs typeface="+mn-cs"/>
              </a:rPr>
              <a:t>: Facilitate small-group, scenario-based or procedural activities. Depending on the subject matter, these may be written with specific actions the Sailors will take or general ways for the Facilitator to monitor the activities. The Facilitator will be provided with expected outcomes to ensure Sailors leave training with correct information.</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Calibri" panose="020F0502020204030204" pitchFamily="34" charset="0"/>
                <a:cs typeface="+mn-cs"/>
              </a:rPr>
              <a:t>Best practice for </a:t>
            </a:r>
            <a:r>
              <a:rPr lang="en-US" sz="1400" i="1" kern="1200" dirty="0">
                <a:effectLst/>
                <a:latin typeface="+mn-lt"/>
                <a:ea typeface="Calibri" panose="020F0502020204030204" pitchFamily="34" charset="0"/>
                <a:cs typeface="+mn-cs"/>
              </a:rPr>
              <a:t>Reference</a:t>
            </a:r>
            <a:r>
              <a:rPr lang="en-US" sz="1400" i="0" kern="1200" dirty="0">
                <a:effectLst/>
                <a:latin typeface="+mn-lt"/>
                <a:ea typeface="Calibri" panose="020F0502020204030204" pitchFamily="34" charset="0"/>
                <a:cs typeface="+mn-cs"/>
              </a:rPr>
              <a:t>: This is for Facilitator use only.</a:t>
            </a:r>
          </a:p>
        </p:txBody>
      </p:sp>
      <p:sp>
        <p:nvSpPr>
          <p:cNvPr id="4" name="Slide Number Placeholder 3"/>
          <p:cNvSpPr>
            <a:spLocks noGrp="1"/>
          </p:cNvSpPr>
          <p:nvPr>
            <p:ph type="sldNum" sz="quarter" idx="5"/>
          </p:nvPr>
        </p:nvSpPr>
        <p:spPr/>
        <p:txBody>
          <a:bodyPr/>
          <a:lstStyle/>
          <a:p>
            <a:fld id="{A43DECA1-90B2-4901-9C02-4FB4999FDED7}" type="slidenum">
              <a:rPr lang="en-US" smtClean="0"/>
              <a:t>1</a:t>
            </a:fld>
            <a:endParaRPr lang="en-US" dirty="0"/>
          </a:p>
        </p:txBody>
      </p:sp>
    </p:spTree>
    <p:extLst>
      <p:ext uri="{BB962C8B-B14F-4D97-AF65-F5344CB8AC3E}">
        <p14:creationId xmlns:p14="http://schemas.microsoft.com/office/powerpoint/2010/main" val="173009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indent="-171450">
              <a:buFont typeface="Arial" panose="020B0604020202020204" pitchFamily="34" charset="0"/>
              <a:buChar char="•"/>
            </a:pPr>
            <a:r>
              <a:rPr lang="en-US" sz="1400" dirty="0">
                <a:effectLst/>
                <a:ea typeface="Calibri" panose="020F0502020204030204" pitchFamily="34" charset="0"/>
              </a:rPr>
              <a:t>Empathetic listening is perspective-taking.</a:t>
            </a:r>
          </a:p>
          <a:p>
            <a:pPr marL="171450" indent="-171450">
              <a:buFont typeface="Arial" panose="020B0604020202020204" pitchFamily="34" charset="0"/>
              <a:buChar char="•"/>
            </a:pPr>
            <a:r>
              <a:rPr lang="en-US" sz="1400" dirty="0">
                <a:effectLst/>
                <a:ea typeface="Calibri" panose="020F0502020204030204" pitchFamily="34" charset="0"/>
              </a:rPr>
              <a:t>Do not judge the person or their perspective.</a:t>
            </a:r>
          </a:p>
          <a:p>
            <a:pPr marL="171450" indent="-171450">
              <a:buFont typeface="Arial" panose="020B0604020202020204" pitchFamily="34" charset="0"/>
              <a:buChar char="•"/>
            </a:pPr>
            <a:r>
              <a:rPr lang="en-US" sz="1400" dirty="0">
                <a:effectLst/>
                <a:ea typeface="Calibri" panose="020F0502020204030204" pitchFamily="34" charset="0"/>
              </a:rPr>
              <a:t>Recognize the emotion; it isn’t necessary to agree with the person, simply acknowledge their emotions.</a:t>
            </a:r>
          </a:p>
          <a:p>
            <a:pPr marL="171450" indent="-171450">
              <a:buFont typeface="Arial" panose="020B0604020202020204" pitchFamily="34" charset="0"/>
              <a:buChar char="•"/>
            </a:pPr>
            <a:r>
              <a:rPr lang="en-US" sz="1400" dirty="0">
                <a:effectLst/>
                <a:ea typeface="Calibri" panose="020F0502020204030204" pitchFamily="34" charset="0"/>
              </a:rPr>
              <a:t>Reflect your understanding of what is being said.</a:t>
            </a:r>
          </a:p>
          <a:p>
            <a:pPr marL="171450" indent="-171450">
              <a:buFont typeface="Arial" panose="020B0604020202020204" pitchFamily="34" charset="0"/>
              <a:buChar char="•"/>
            </a:pPr>
            <a:r>
              <a:rPr lang="en-US" sz="1400" dirty="0">
                <a:effectLst/>
                <a:ea typeface="Calibri" panose="020F0502020204030204" pitchFamily="34" charset="0"/>
              </a:rPr>
              <a:t>It’s not about solving the problem but allowing the individual to share their story.</a:t>
            </a:r>
          </a:p>
          <a:p>
            <a:pPr marL="0" indent="0">
              <a:buFont typeface="Arial" panose="020B0604020202020204" pitchFamily="34" charset="0"/>
              <a:buNone/>
            </a:pPr>
            <a:r>
              <a:rPr lang="en-US" sz="1400" b="0" i="1" dirty="0"/>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What is empathetic listening?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How can you apply empathetic listening?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Perspective taking: Appreciate the other person's reality.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Stay out of judgment: Listen in an active and nonjudgmental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Recognize emotion: Be sensitive to the other person’s feelings.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Reflect your understanding: Communicate your understanding of what is being said (verbally and nonverbally).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ea typeface="+mn-ea"/>
                <a:cs typeface="+mn-cs"/>
              </a:rPr>
              <a:t>Perform: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Have Sailors discuss what empathetic listening is and have them practice empathetic listening with each other.</a:t>
            </a:r>
            <a:endParaRPr lang="en-US" sz="1400" b="0" i="0" dirty="0"/>
          </a:p>
        </p:txBody>
      </p:sp>
      <p:sp>
        <p:nvSpPr>
          <p:cNvPr id="4" name="Slide Number Placeholder 3"/>
          <p:cNvSpPr>
            <a:spLocks noGrp="1"/>
          </p:cNvSpPr>
          <p:nvPr>
            <p:ph type="sldNum" sz="quarter" idx="5"/>
          </p:nvPr>
        </p:nvSpPr>
        <p:spPr/>
        <p:txBody>
          <a:bodyPr/>
          <a:lstStyle/>
          <a:p>
            <a:fld id="{A43DECA1-90B2-4901-9C02-4FB4999FDED7}" type="slidenum">
              <a:rPr lang="en-US" smtClean="0"/>
              <a:t>10</a:t>
            </a:fld>
            <a:endParaRPr lang="en-US" dirty="0"/>
          </a:p>
        </p:txBody>
      </p:sp>
    </p:spTree>
    <p:extLst>
      <p:ext uri="{BB962C8B-B14F-4D97-AF65-F5344CB8AC3E}">
        <p14:creationId xmlns:p14="http://schemas.microsoft.com/office/powerpoint/2010/main" val="365930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indent="-171450">
              <a:buFont typeface="Arial" panose="020B0604020202020204" pitchFamily="34" charset="0"/>
              <a:buChar char="•"/>
            </a:pPr>
            <a:r>
              <a:rPr lang="en-US" sz="1400" dirty="0">
                <a:effectLst/>
                <a:ea typeface="Calibri" panose="020F0502020204030204" pitchFamily="34" charset="0"/>
              </a:rPr>
              <a:t>The following are types of support options:</a:t>
            </a:r>
          </a:p>
          <a:p>
            <a:pPr marL="285750" indent="-137160">
              <a:buFont typeface="Courier New" panose="02070309020205020404" pitchFamily="49" charset="0"/>
              <a:buChar char="o"/>
            </a:pPr>
            <a:r>
              <a:rPr lang="en-US" sz="1400" dirty="0">
                <a:effectLst/>
                <a:ea typeface="Calibri" panose="020F0502020204030204" pitchFamily="34" charset="0"/>
              </a:rPr>
              <a:t>Emotional: To feel loved or cared for, usually by a spouse, family, or a pet. This type of support can be expressed with words or gestures.</a:t>
            </a:r>
          </a:p>
          <a:p>
            <a:pPr marL="285750" indent="-137160">
              <a:buFont typeface="Courier New" panose="02070309020205020404" pitchFamily="49" charset="0"/>
              <a:buChar char="o"/>
            </a:pPr>
            <a:r>
              <a:rPr lang="en-US" sz="1400" dirty="0">
                <a:effectLst/>
                <a:ea typeface="Calibri" panose="020F0502020204030204" pitchFamily="34" charset="0"/>
              </a:rPr>
              <a:t>Affirmational: To feel valued or respected. Individuals may elicit this support from work, military service, family responsibilities, or as a volunteer.</a:t>
            </a:r>
          </a:p>
          <a:p>
            <a:pPr marL="285750" indent="-137160">
              <a:buFont typeface="Courier New" panose="02070309020205020404" pitchFamily="49" charset="0"/>
              <a:buChar char="o"/>
            </a:pPr>
            <a:r>
              <a:rPr lang="en-US" sz="1400" dirty="0">
                <a:effectLst/>
                <a:ea typeface="Calibri" panose="020F0502020204030204" pitchFamily="34" charset="0"/>
              </a:rPr>
              <a:t>Belonging: To feel like part of a community, such as the community where they live, a professional organization, a religious group, or a family member.</a:t>
            </a:r>
          </a:p>
          <a:p>
            <a:pPr marL="285750" indent="-137160">
              <a:buFont typeface="Courier New" panose="02070309020205020404" pitchFamily="49" charset="0"/>
              <a:buChar char="o"/>
            </a:pPr>
            <a:r>
              <a:rPr lang="en-US" sz="1400" dirty="0">
                <a:effectLst/>
                <a:ea typeface="Calibri" panose="020F0502020204030204" pitchFamily="34" charset="0"/>
              </a:rPr>
              <a:t>Informational: To learn or access needed information. This type of support is when you need to learn something or find out information by using the Internet, social media, or a Sailor.</a:t>
            </a:r>
          </a:p>
          <a:p>
            <a:pPr marL="285750" indent="-137160">
              <a:buFont typeface="Courier New" panose="02070309020205020404" pitchFamily="49" charset="0"/>
              <a:buChar char="o"/>
            </a:pPr>
            <a:r>
              <a:rPr lang="en-US" sz="1400" dirty="0">
                <a:effectLst/>
                <a:ea typeface="Calibri" panose="020F0502020204030204" pitchFamily="34" charset="0"/>
              </a:rPr>
              <a:t>Tangible: To help with practical needs. This type of support addresses practical needs, such as getting a ride to an appointment from a friend or neighbor.</a:t>
            </a:r>
          </a:p>
          <a:p>
            <a:pPr marL="0" indent="0">
              <a:buFont typeface="Arial" panose="020B0604020202020204" pitchFamily="34" charset="0"/>
              <a:buNone/>
            </a:pPr>
            <a:r>
              <a:rPr lang="en-US" sz="1400" b="0" i="1" dirty="0"/>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When would you provide emotional support?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Wear and Tear (repetitive or persistent burdens)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Inner Conflict (values conflict)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Loss (financial, relationship, death of a loved one,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Life Threat (near-death experience or other catastrophic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What are support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When would you use each type of support?</a:t>
            </a:r>
          </a:p>
        </p:txBody>
      </p:sp>
      <p:sp>
        <p:nvSpPr>
          <p:cNvPr id="4" name="Slide Number Placeholder 3"/>
          <p:cNvSpPr>
            <a:spLocks noGrp="1"/>
          </p:cNvSpPr>
          <p:nvPr>
            <p:ph type="sldNum" sz="quarter" idx="5"/>
          </p:nvPr>
        </p:nvSpPr>
        <p:spPr/>
        <p:txBody>
          <a:bodyPr/>
          <a:lstStyle/>
          <a:p>
            <a:fld id="{A43DECA1-90B2-4901-9C02-4FB4999FDED7}" type="slidenum">
              <a:rPr lang="en-US" smtClean="0"/>
              <a:t>11</a:t>
            </a:fld>
            <a:endParaRPr lang="en-US" dirty="0"/>
          </a:p>
        </p:txBody>
      </p:sp>
    </p:spTree>
    <p:extLst>
      <p:ext uri="{BB962C8B-B14F-4D97-AF65-F5344CB8AC3E}">
        <p14:creationId xmlns:p14="http://schemas.microsoft.com/office/powerpoint/2010/main" val="1147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indent="-173736">
              <a:lnSpc>
                <a:spcPct val="100000"/>
              </a:lnSpc>
              <a:spcBef>
                <a:spcPts val="0"/>
              </a:spcBef>
              <a:spcAft>
                <a:spcPts val="0"/>
              </a:spcAft>
            </a:pPr>
            <a:r>
              <a:rPr lang="en-US" sz="1400" b="1" kern="100" dirty="0">
                <a:effectLst/>
                <a:ea typeface="Calibri" panose="020F0502020204030204" pitchFamily="34" charset="0"/>
                <a:cs typeface="Times New Roman" panose="02020603050405020304" pitchFamily="18" charset="0"/>
              </a:rPr>
              <a:t>Facilitator</a:t>
            </a:r>
            <a:r>
              <a:rPr lang="en-US" sz="1400" b="1" kern="100" dirty="0">
                <a:effectLst/>
                <a:latin typeface="+mn-lt"/>
                <a:ea typeface="Calibri" panose="020F0502020204030204" pitchFamily="34" charset="0"/>
                <a:cs typeface="Times New Roman" panose="02020603050405020304" pitchFamily="18" charset="0"/>
              </a:rPr>
              <a:t> Actions:</a:t>
            </a:r>
          </a:p>
          <a:p>
            <a:pPr marL="173736" indent="-173736">
              <a:lnSpc>
                <a:spcPct val="100000"/>
              </a:lnSpc>
              <a:spcBef>
                <a:spcPts val="0"/>
              </a:spcBef>
              <a:spcAft>
                <a:spcPts val="0"/>
              </a:spcAft>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Display slide.</a:t>
            </a:r>
          </a:p>
          <a:p>
            <a:pPr marL="173736" indent="-173736">
              <a:lnSpc>
                <a:spcPct val="100000"/>
              </a:lnSpc>
              <a:spcBef>
                <a:spcPts val="0"/>
              </a:spcBef>
              <a:spcAft>
                <a:spcPts val="0"/>
              </a:spcAft>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Review topics discussed and ask if there are any questions.</a:t>
            </a:r>
          </a:p>
          <a:p>
            <a:pPr marL="173736" indent="-173736">
              <a:lnSpc>
                <a:spcPct val="100000"/>
              </a:lnSpc>
              <a:spcBef>
                <a:spcPts val="0"/>
              </a:spcBef>
              <a:spcAft>
                <a:spcPts val="0"/>
              </a:spcAft>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Check Sailor </a:t>
            </a:r>
            <a:r>
              <a:rPr lang="en-US" sz="1400" b="0" i="1" u="none" strike="noStrike" baseline="0" dirty="0">
                <a:latin typeface="+mn-lt"/>
              </a:rPr>
              <a:t>comprehension by providing review questions and/or problems.</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dirty="0">
                <a:effectLst/>
                <a:latin typeface="+mn-lt"/>
                <a:ea typeface="Calibri" panose="020F0502020204030204" pitchFamily="34" charset="0"/>
                <a:cs typeface="Times New Roman" panose="02020603050405020304" pitchFamily="18" charset="0"/>
              </a:rPr>
              <a:t>Discuss how the call to action supports and encourages Sailors’ post training.</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dirty="0">
                <a:effectLst/>
                <a:latin typeface="+mn-lt"/>
                <a:ea typeface="Calibri" panose="020F0502020204030204" pitchFamily="34" charset="0"/>
                <a:cs typeface="Times New Roman" panose="02020603050405020304" pitchFamily="18" charset="0"/>
              </a:rPr>
              <a:t>Relate call to action to Warrior Toughness. </a:t>
            </a:r>
            <a:endParaRPr lang="en-US" sz="1400" i="1" dirty="0">
              <a:effectLst/>
              <a:latin typeface="+mn-lt"/>
              <a:ea typeface="Calibri" panose="020F0502020204030204" pitchFamily="34" charset="0"/>
              <a:cs typeface="Times New Roman" panose="02020603050405020304" pitchFamily="18" charset="0"/>
            </a:endParaRPr>
          </a:p>
          <a:p>
            <a:r>
              <a:rPr lang="en-US" sz="1400" b="1" dirty="0">
                <a:latin typeface="+mn-lt"/>
              </a:rPr>
              <a:t>Facilitator Content: </a:t>
            </a:r>
            <a:r>
              <a:rPr lang="en-US" sz="1400" b="0" dirty="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12</a:t>
            </a:fld>
            <a:endParaRPr lang="en-US" dirty="0"/>
          </a:p>
        </p:txBody>
      </p:sp>
    </p:spTree>
    <p:extLst>
      <p:ext uri="{BB962C8B-B14F-4D97-AF65-F5344CB8AC3E}">
        <p14:creationId xmlns:p14="http://schemas.microsoft.com/office/powerpoint/2010/main" val="340612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Warrior Toughness QR code.</a:t>
            </a:r>
            <a:endParaRPr lang="en-US" sz="1400" dirty="0"/>
          </a:p>
        </p:txBody>
      </p:sp>
      <p:sp>
        <p:nvSpPr>
          <p:cNvPr id="4" name="Slide Number Placeholder 3"/>
          <p:cNvSpPr>
            <a:spLocks noGrp="1"/>
          </p:cNvSpPr>
          <p:nvPr>
            <p:ph type="sldNum" sz="quarter" idx="5"/>
          </p:nvPr>
        </p:nvSpPr>
        <p:spPr/>
        <p:txBody>
          <a:bodyPr/>
          <a:lstStyle/>
          <a:p>
            <a:fld id="{A43DECA1-90B2-4901-9C02-4FB4999FDED7}" type="slidenum">
              <a:rPr lang="en-US" smtClean="0"/>
              <a:t>13</a:t>
            </a:fld>
            <a:endParaRPr lang="en-US" dirty="0"/>
          </a:p>
        </p:txBody>
      </p:sp>
    </p:spTree>
    <p:extLst>
      <p:ext uri="{BB962C8B-B14F-4D97-AF65-F5344CB8AC3E}">
        <p14:creationId xmlns:p14="http://schemas.microsoft.com/office/powerpoint/2010/main" val="329441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a:latin typeface="+mn-lt"/>
            </a:endParaRPr>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5"/>
          </p:nvPr>
        </p:nvSpPr>
        <p:spPr/>
        <p:txBody>
          <a:bodyPr/>
          <a:lstStyle/>
          <a:p>
            <a:fld id="{A43DECA1-90B2-4901-9C02-4FB4999FDED7}" type="slidenum">
              <a:rPr lang="en-US" smtClean="0"/>
              <a:t>14</a:t>
            </a:fld>
            <a:endParaRPr lang="en-US" dirty="0"/>
          </a:p>
        </p:txBody>
      </p:sp>
    </p:spTree>
    <p:extLst>
      <p:ext uri="{BB962C8B-B14F-4D97-AF65-F5344CB8AC3E}">
        <p14:creationId xmlns:p14="http://schemas.microsoft.com/office/powerpoint/2010/main" val="73482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resources.</a:t>
            </a:r>
            <a:endParaRPr lang="en-US" sz="1400" b="1" dirty="0">
              <a:latin typeface="+mn-lt"/>
            </a:endParaRPr>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5"/>
          </p:nvPr>
        </p:nvSpPr>
        <p:spPr/>
        <p:txBody>
          <a:bodyPr/>
          <a:lstStyle/>
          <a:p>
            <a:fld id="{A43DECA1-90B2-4901-9C02-4FB4999FDED7}" type="slidenum">
              <a:rPr lang="en-US" smtClean="0"/>
              <a:t>15</a:t>
            </a:fld>
            <a:endParaRPr lang="en-US" dirty="0"/>
          </a:p>
        </p:txBody>
      </p:sp>
    </p:spTree>
    <p:extLst>
      <p:ext uri="{BB962C8B-B14F-4D97-AF65-F5344CB8AC3E}">
        <p14:creationId xmlns:p14="http://schemas.microsoft.com/office/powerpoint/2010/main" val="110881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49E95-4A92-9589-C51B-E0B9D107F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3BB51-7D06-F624-FD48-A93AB9C6A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60ADC-89E7-EDA5-1418-3130B115ADBC}"/>
              </a:ext>
            </a:extLst>
          </p:cNvPr>
          <p:cNvSpPr>
            <a:spLocks noGrp="1"/>
          </p:cNvSpPr>
          <p:nvPr>
            <p:ph type="body" idx="1"/>
          </p:nvPr>
        </p:nvSpPr>
        <p:spPr/>
        <p:txBody>
          <a:bodyPr/>
          <a:lstStyle/>
          <a:p>
            <a:pPr marL="173736" marR="0" indent="-173736">
              <a:lnSpc>
                <a:spcPct val="100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Facilitator Actions: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endParaRPr lang="en-US" sz="1400" dirty="0">
              <a:effectLst/>
              <a:latin typeface="+mn-lt"/>
              <a:ea typeface="Calibri" panose="020F0502020204030204" pitchFamily="34" charset="0"/>
              <a:cs typeface="Times New Roman" panose="02020603050405020304" pitchFamily="18" charset="0"/>
            </a:endParaRPr>
          </a:p>
          <a:p>
            <a:pPr marL="173736" marR="0" lvl="0" indent="-173736"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Facilitator Content: </a:t>
            </a:r>
            <a:r>
              <a:rPr lang="en-US" sz="1400" b="0" dirty="0">
                <a:latin typeface="+mn-lt"/>
              </a:rPr>
              <a:t>N/A</a:t>
            </a:r>
          </a:p>
        </p:txBody>
      </p:sp>
      <p:sp>
        <p:nvSpPr>
          <p:cNvPr id="4" name="Slide Number Placeholder 3">
            <a:extLst>
              <a:ext uri="{FF2B5EF4-FFF2-40B4-BE49-F238E27FC236}">
                <a16:creationId xmlns:a16="http://schemas.microsoft.com/office/drawing/2014/main" id="{3CF72A03-84DB-CE74-C7ED-E914C51F9757}"/>
              </a:ext>
            </a:extLst>
          </p:cNvPr>
          <p:cNvSpPr>
            <a:spLocks noGrp="1"/>
          </p:cNvSpPr>
          <p:nvPr>
            <p:ph type="sldNum" sz="quarter" idx="5"/>
          </p:nvPr>
        </p:nvSpPr>
        <p:spPr/>
        <p:txBody>
          <a:bodyPr/>
          <a:lstStyle/>
          <a:p>
            <a:fld id="{A43DECA1-90B2-4901-9C02-4FB4999FDED7}" type="slidenum">
              <a:rPr lang="en-US" smtClean="0"/>
              <a:t>16</a:t>
            </a:fld>
            <a:endParaRPr lang="en-US" dirty="0"/>
          </a:p>
        </p:txBody>
      </p:sp>
    </p:spTree>
    <p:extLst>
      <p:ext uri="{BB962C8B-B14F-4D97-AF65-F5344CB8AC3E}">
        <p14:creationId xmlns:p14="http://schemas.microsoft.com/office/powerpoint/2010/main" val="363651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indent="-171450">
              <a:buFont typeface="Arial" panose="020B0604020202020204" pitchFamily="34" charset="0"/>
              <a:buChar char="•"/>
            </a:pPr>
            <a:r>
              <a:rPr lang="en-US" sz="1400" b="0" i="1" dirty="0"/>
              <a:t>Introduce topic.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t>Let Sailors know that they can leave the discussion if they have to for their own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t>Ensure that misinformation is corrected immediately. </a:t>
            </a:r>
            <a:endParaRPr lang="en-US" sz="1400" b="0" i="1" dirty="0"/>
          </a:p>
          <a:p>
            <a:pPr marL="171450" indent="-171450">
              <a:buFont typeface="Arial" panose="020B0604020202020204" pitchFamily="34" charset="0"/>
              <a:buChar char="•"/>
            </a:pPr>
            <a:r>
              <a:rPr lang="en-US" sz="1400" i="1" dirty="0"/>
              <a:t>Monitor the discussions of the Sailors throughout the training event.</a:t>
            </a:r>
            <a:endParaRPr lang="en-US" sz="1400" b="0" i="1" dirty="0"/>
          </a:p>
          <a:p>
            <a:r>
              <a:rPr lang="en-US" sz="1400" b="1" dirty="0"/>
              <a:t>Facilitator Content: </a:t>
            </a:r>
          </a:p>
          <a:p>
            <a:pPr marL="0" indent="0">
              <a:buFont typeface="Arial" panose="020B0604020202020204" pitchFamily="34" charset="0"/>
              <a:buNone/>
            </a:pPr>
            <a:r>
              <a:rPr lang="en-US" sz="1400" b="0" i="0" dirty="0"/>
              <a:t>To build Warrior Toughness, Sailors will examine the concept of peer-to-peer support to engage fellow Sailors in conversation using effective communication and knowledge of resources. </a:t>
            </a:r>
          </a:p>
          <a:p>
            <a:pPr marL="0" indent="0">
              <a:buFont typeface="Arial" panose="020B0604020202020204" pitchFamily="34" charset="0"/>
              <a:buNone/>
            </a:pPr>
            <a:r>
              <a:rPr lang="en-US" sz="1400" b="0" i="0" dirty="0"/>
              <a:t>Sailors will learn to use peer-to-peer support to engage fellow Sailors using confidential communication and empathetic listening along with available support options.</a:t>
            </a:r>
          </a:p>
        </p:txBody>
      </p:sp>
      <p:sp>
        <p:nvSpPr>
          <p:cNvPr id="4" name="Slide Number Placeholder 3"/>
          <p:cNvSpPr>
            <a:spLocks noGrp="1"/>
          </p:cNvSpPr>
          <p:nvPr>
            <p:ph type="sldNum" sz="quarter" idx="5"/>
          </p:nvPr>
        </p:nvSpPr>
        <p:spPr/>
        <p:txBody>
          <a:bodyPr/>
          <a:lstStyle/>
          <a:p>
            <a:fld id="{A43DECA1-90B2-4901-9C02-4FB4999FDED7}" type="slidenum">
              <a:rPr lang="en-US" smtClean="0"/>
              <a:t>2</a:t>
            </a:fld>
            <a:endParaRPr lang="en-US" dirty="0"/>
          </a:p>
        </p:txBody>
      </p:sp>
    </p:spTree>
    <p:extLst>
      <p:ext uri="{BB962C8B-B14F-4D97-AF65-F5344CB8AC3E}">
        <p14:creationId xmlns:p14="http://schemas.microsoft.com/office/powerpoint/2010/main" val="243721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i="1" dirty="0">
                <a:latin typeface="+mn-lt"/>
              </a:rPr>
              <a:t>Neither Sailors nor Facilitator should read the objective out loud.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latin typeface="+mn-lt"/>
              </a:rPr>
              <a:t>Facilitator Content: </a:t>
            </a:r>
            <a:r>
              <a:rPr lang="en-US" sz="1400" b="0" i="0" dirty="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3</a:t>
            </a:fld>
            <a:endParaRPr lang="en-US" dirty="0"/>
          </a:p>
        </p:txBody>
      </p:sp>
    </p:spTree>
    <p:extLst>
      <p:ext uri="{BB962C8B-B14F-4D97-AF65-F5344CB8AC3E}">
        <p14:creationId xmlns:p14="http://schemas.microsoft.com/office/powerpoint/2010/main" val="24537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indent="-171450">
              <a:buFont typeface="Arial" panose="020B0604020202020204" pitchFamily="34" charset="0"/>
              <a:buChar char="•"/>
            </a:pPr>
            <a:r>
              <a:rPr lang="en-US" sz="1400" dirty="0">
                <a:effectLst/>
                <a:ea typeface="Calibri" panose="020F0502020204030204" pitchFamily="34" charset="0"/>
              </a:rPr>
              <a:t>Breaking the code of silence normalizes the process of seeking and asking for help.</a:t>
            </a:r>
          </a:p>
          <a:p>
            <a:pPr marL="171450" indent="-171450">
              <a:buFont typeface="Arial" panose="020B0604020202020204" pitchFamily="34" charset="0"/>
              <a:buChar char="•"/>
            </a:pPr>
            <a:r>
              <a:rPr lang="en-US" sz="1400" dirty="0">
                <a:effectLst/>
                <a:ea typeface="Calibri" panose="020F0502020204030204" pitchFamily="34" charset="0"/>
              </a:rPr>
              <a:t>It also enforces that it is okay to ask for help during times of distress.</a:t>
            </a:r>
          </a:p>
          <a:p>
            <a:pPr marL="171450" indent="-171450">
              <a:buFont typeface="Arial" panose="020B0604020202020204" pitchFamily="34" charset="0"/>
              <a:buChar char="•"/>
            </a:pPr>
            <a:r>
              <a:rPr lang="en-US" sz="1400" dirty="0">
                <a:effectLst/>
                <a:ea typeface="Calibri" panose="020F0502020204030204" pitchFamily="34" charset="0"/>
              </a:rPr>
              <a:t>We cannot keep things bottled up. Eventually, that energy will be released and can be damaging.</a:t>
            </a:r>
          </a:p>
          <a:p>
            <a:pPr marL="171450" indent="-171450">
              <a:buFont typeface="Arial" panose="020B0604020202020204" pitchFamily="34" charset="0"/>
              <a:buChar char="•"/>
            </a:pPr>
            <a:r>
              <a:rPr lang="en-US" sz="1400" dirty="0">
                <a:effectLst/>
                <a:ea typeface="Calibri" panose="020F0502020204030204" pitchFamily="34" charset="0"/>
              </a:rPr>
              <a:t>Any illness or injury can and will get worse before it gets better without proper guidance or assistance.</a:t>
            </a:r>
          </a:p>
          <a:p>
            <a:pPr marL="171450" indent="-171450">
              <a:buFont typeface="Arial" panose="020B0604020202020204" pitchFamily="34" charset="0"/>
              <a:buChar char="•"/>
            </a:pPr>
            <a:r>
              <a:rPr lang="en-US" sz="1400" dirty="0">
                <a:effectLst/>
                <a:ea typeface="Calibri" panose="020F0502020204030204" pitchFamily="34" charset="0"/>
              </a:rPr>
              <a:t>We must be able to identify the signs and symptoms and create a safe environment and a positive culture that supports Sailors in asking for help and making it okay to intervene and engage.</a:t>
            </a:r>
          </a:p>
          <a:p>
            <a:pPr marL="0" indent="0">
              <a:buFont typeface="Arial" panose="020B0604020202020204" pitchFamily="34" charset="0"/>
              <a:buNone/>
            </a:pPr>
            <a:r>
              <a:rPr lang="en-US" sz="1400" b="0" i="1" dirty="0"/>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What does breaking the code of silence mean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What are some good examples of keeping things bottled up? What were the results?</a:t>
            </a:r>
          </a:p>
        </p:txBody>
      </p:sp>
      <p:sp>
        <p:nvSpPr>
          <p:cNvPr id="4" name="Slide Number Placeholder 3"/>
          <p:cNvSpPr>
            <a:spLocks noGrp="1"/>
          </p:cNvSpPr>
          <p:nvPr>
            <p:ph type="sldNum" sz="quarter" idx="5"/>
          </p:nvPr>
        </p:nvSpPr>
        <p:spPr/>
        <p:txBody>
          <a:bodyPr/>
          <a:lstStyle/>
          <a:p>
            <a:fld id="{A43DECA1-90B2-4901-9C02-4FB4999FDED7}" type="slidenum">
              <a:rPr lang="en-US" smtClean="0"/>
              <a:t>4</a:t>
            </a:fld>
            <a:endParaRPr lang="en-US" dirty="0"/>
          </a:p>
        </p:txBody>
      </p:sp>
    </p:spTree>
    <p:extLst>
      <p:ext uri="{BB962C8B-B14F-4D97-AF65-F5344CB8AC3E}">
        <p14:creationId xmlns:p14="http://schemas.microsoft.com/office/powerpoint/2010/main" val="210496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indent="0">
              <a:buFont typeface="Arial" panose="020B0604020202020204" pitchFamily="34" charset="0"/>
              <a:buNone/>
            </a:pPr>
            <a:r>
              <a:rPr lang="en-US" sz="1400" b="0" i="1" dirty="0">
                <a:latin typeface="+mn-lt"/>
              </a:rPr>
              <a:t>Inform:</a:t>
            </a:r>
          </a:p>
          <a:p>
            <a:pPr marL="173736" indent="-173736">
              <a:buFont typeface="Arial" panose="020B0604020202020204" pitchFamily="34" charset="0"/>
              <a:buChar char="•"/>
            </a:pPr>
            <a:r>
              <a:rPr lang="en-US" sz="1400" b="0" i="0" dirty="0">
                <a:latin typeface="+mn-lt"/>
              </a:rPr>
              <a:t>Barriers to seeking assistance include the following:</a:t>
            </a:r>
          </a:p>
          <a:p>
            <a:pPr marL="285750" indent="-137160">
              <a:buFont typeface="Courier New" panose="02070309020205020404" pitchFamily="49" charset="0"/>
              <a:buChar char="o"/>
            </a:pPr>
            <a:r>
              <a:rPr lang="en-US" sz="1400" b="0" i="0" dirty="0">
                <a:latin typeface="+mn-lt"/>
              </a:rPr>
              <a:t>Stigma: I will be seen as weak, others might have less confidence in me, leaders will blame me for problems, and it would be embarrassing to my family.</a:t>
            </a:r>
          </a:p>
          <a:p>
            <a:pPr marL="285750" indent="-137160">
              <a:buFont typeface="Courier New" panose="02070309020205020404" pitchFamily="49" charset="0"/>
              <a:buChar char="o"/>
            </a:pPr>
            <a:r>
              <a:rPr lang="en-US" sz="1400" b="0" i="0" dirty="0">
                <a:latin typeface="+mn-lt"/>
              </a:rPr>
              <a:t>Trust in leadership: Difficulty revealing personal details to an individual, concern their information won’t be kept confidential or that it may negatively impact their military career.</a:t>
            </a:r>
          </a:p>
          <a:p>
            <a:pPr marL="285750" indent="-137160">
              <a:buFont typeface="Courier New" panose="02070309020205020404" pitchFamily="49" charset="0"/>
              <a:buChar char="o"/>
            </a:pPr>
            <a:r>
              <a:rPr lang="en-US" sz="1400" b="0" i="0" dirty="0">
                <a:latin typeface="+mn-lt"/>
              </a:rPr>
              <a:t>Time and energy: Being too tired or too busy from working all day and dealing with emotional stressors that we have no time or energy left to talk to someone for help.</a:t>
            </a:r>
          </a:p>
          <a:p>
            <a:pPr marL="285750" indent="-137160">
              <a:buFont typeface="Courier New" panose="02070309020205020404" pitchFamily="49" charset="0"/>
              <a:buChar char="o"/>
            </a:pPr>
            <a:r>
              <a:rPr lang="en-US" sz="1400" b="0" i="0" dirty="0">
                <a:latin typeface="+mn-lt"/>
              </a:rPr>
              <a:t>Lack of understanding and support by leadership: Lacking an understanding of mental illness and thinking an individual may not need help. Individuals dismiss or minimize their own issues, saying, everyone gets stressed out or my problems aren’t that bad.</a:t>
            </a:r>
          </a:p>
          <a:p>
            <a:pPr marL="285750" indent="-137160">
              <a:buFont typeface="Courier New" panose="02070309020205020404" pitchFamily="49" charset="0"/>
              <a:buChar char="o"/>
            </a:pPr>
            <a:r>
              <a:rPr lang="en-US" sz="1400" b="0" i="0" dirty="0">
                <a:latin typeface="+mn-lt"/>
              </a:rPr>
              <a:t>Fear of reprisal: Sailors are afraid to take the steps to get help because they believe it might reflect badly on their character or have negative repercussions for doing so.</a:t>
            </a:r>
          </a:p>
          <a:p>
            <a:pPr marL="285750" indent="-137160">
              <a:buFont typeface="Courier New" panose="02070309020205020404" pitchFamily="49" charset="0"/>
              <a:buChar char="o"/>
            </a:pPr>
            <a:r>
              <a:rPr lang="en-US" sz="1400" b="0" i="0" dirty="0">
                <a:latin typeface="+mn-lt"/>
              </a:rPr>
              <a:t>Access: Even if an individual is interested in getting help, many believe they have limited access to care or are unaware of how to get it.</a:t>
            </a:r>
          </a:p>
          <a:p>
            <a:pPr marL="285750" indent="-137160">
              <a:buFont typeface="Courier New" panose="02070309020205020404" pitchFamily="49" charset="0"/>
              <a:buChar char="o"/>
            </a:pPr>
            <a:r>
              <a:rPr lang="en-US" sz="1400" b="0" i="0" dirty="0">
                <a:latin typeface="+mn-lt"/>
              </a:rPr>
              <a:t>Lack of communication: The more we talk about getting help, the less stigma and fear our Sailors will experience in seeking assistance.</a:t>
            </a:r>
          </a:p>
          <a:p>
            <a:pPr marL="0" indent="0">
              <a:buFontTx/>
              <a:buNone/>
            </a:pPr>
            <a:r>
              <a:rPr lang="en-US" sz="1400" b="0" i="1" dirty="0">
                <a:latin typeface="+mn-lt"/>
              </a:rPr>
              <a:t>Discuss:</a:t>
            </a:r>
          </a:p>
          <a:p>
            <a:pPr marL="173736" indent="-173736">
              <a:buFont typeface="Arial" panose="020B0604020202020204" pitchFamily="34" charset="0"/>
              <a:buChar char="•"/>
            </a:pPr>
            <a:r>
              <a:rPr lang="en-US" sz="1400" b="0" i="0" dirty="0">
                <a:latin typeface="+mn-lt"/>
              </a:rPr>
              <a:t>What are some barriers that may prevent you from seeking assistance?</a:t>
            </a:r>
          </a:p>
          <a:p>
            <a:pPr marL="173736" indent="-173736">
              <a:buFont typeface="Arial" panose="020B0604020202020204" pitchFamily="34" charset="0"/>
              <a:buChar char="•"/>
            </a:pPr>
            <a:r>
              <a:rPr lang="en-US" sz="1400" b="0" i="0" dirty="0">
                <a:latin typeface="+mn-lt"/>
              </a:rPr>
              <a:t>What can we do to remove or prevent these barriers?</a:t>
            </a:r>
          </a:p>
        </p:txBody>
      </p:sp>
      <p:sp>
        <p:nvSpPr>
          <p:cNvPr id="4" name="Slide Number Placeholder 3"/>
          <p:cNvSpPr>
            <a:spLocks noGrp="1"/>
          </p:cNvSpPr>
          <p:nvPr>
            <p:ph type="sldNum" sz="quarter" idx="5"/>
          </p:nvPr>
        </p:nvSpPr>
        <p:spPr/>
        <p:txBody>
          <a:bodyPr/>
          <a:lstStyle/>
          <a:p>
            <a:fld id="{A43DECA1-90B2-4901-9C02-4FB4999FDED7}" type="slidenum">
              <a:rPr lang="en-US" smtClean="0"/>
              <a:t>5</a:t>
            </a:fld>
            <a:endParaRPr lang="en-US" dirty="0"/>
          </a:p>
        </p:txBody>
      </p:sp>
    </p:spTree>
    <p:extLst>
      <p:ext uri="{BB962C8B-B14F-4D97-AF65-F5344CB8AC3E}">
        <p14:creationId xmlns:p14="http://schemas.microsoft.com/office/powerpoint/2010/main" val="2447982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indent="-171450">
              <a:buFont typeface="Arial" panose="020B0604020202020204" pitchFamily="34" charset="0"/>
              <a:buChar char="•"/>
            </a:pPr>
            <a:r>
              <a:rPr lang="en-US" sz="1400" dirty="0">
                <a:effectLst/>
                <a:ea typeface="Calibri" panose="020F0502020204030204" pitchFamily="34" charset="0"/>
              </a:rPr>
              <a:t>Peer-to-peer support engages individuals during times of stress when they need support from a friend or a peer.</a:t>
            </a:r>
          </a:p>
          <a:p>
            <a:pPr marL="171450" indent="-171450">
              <a:buFont typeface="Arial" panose="020B0604020202020204" pitchFamily="34" charset="0"/>
              <a:buChar char="•"/>
            </a:pPr>
            <a:r>
              <a:rPr lang="en-US" sz="1400" dirty="0">
                <a:effectLst/>
                <a:ea typeface="Calibri" panose="020F0502020204030204" pitchFamily="34" charset="0"/>
              </a:rPr>
              <a:t>The peer provides an early intervention strategy to normalize the process of seeking help.</a:t>
            </a:r>
          </a:p>
          <a:p>
            <a:pPr marL="171450" indent="-171450">
              <a:buFont typeface="Arial" panose="020B0604020202020204" pitchFamily="34" charset="0"/>
              <a:buChar char="•"/>
            </a:pPr>
            <a:r>
              <a:rPr lang="en-US" sz="1400" dirty="0">
                <a:effectLst/>
                <a:ea typeface="Calibri" panose="020F0502020204030204" pitchFamily="34" charset="0"/>
              </a:rPr>
              <a:t>Peer-to-peer support is not:</a:t>
            </a:r>
          </a:p>
          <a:p>
            <a:pPr marL="285750" indent="-137160">
              <a:buFont typeface="Courier New" panose="02070309020205020404" pitchFamily="49" charset="0"/>
              <a:buChar char="o"/>
            </a:pPr>
            <a:r>
              <a:rPr lang="en-US" sz="1400" dirty="0">
                <a:effectLst/>
                <a:ea typeface="Calibri" panose="020F0502020204030204" pitchFamily="34" charset="0"/>
              </a:rPr>
              <a:t>A therapy session: Peer-to-peer support is an interaction that involves peers of all disciplines.</a:t>
            </a:r>
          </a:p>
          <a:p>
            <a:pPr marL="285750" indent="-137160">
              <a:buFont typeface="Courier New" panose="02070309020205020404" pitchFamily="49" charset="0"/>
              <a:buChar char="o"/>
            </a:pPr>
            <a:r>
              <a:rPr lang="en-US" sz="1400" dirty="0">
                <a:effectLst/>
                <a:ea typeface="Calibri" panose="020F0502020204030204" pitchFamily="34" charset="0"/>
              </a:rPr>
              <a:t>Being a counselor: Most peers are not professionally trained counselors.</a:t>
            </a:r>
          </a:p>
          <a:p>
            <a:pPr marL="285750" indent="-137160">
              <a:buFont typeface="Courier New" panose="02070309020205020404" pitchFamily="49" charset="0"/>
              <a:buChar char="o"/>
            </a:pPr>
            <a:r>
              <a:rPr lang="en-US" sz="1400" dirty="0">
                <a:effectLst/>
                <a:ea typeface="Calibri" panose="020F0502020204030204" pitchFamily="34" charset="0"/>
              </a:rPr>
              <a:t>Pressuring someone to seek treatment: Pressuring individuals to seek treatment doesn’t work. Seeking help is something the individual needs to want.</a:t>
            </a:r>
          </a:p>
          <a:p>
            <a:pPr marL="285750" indent="-137160">
              <a:buFont typeface="Courier New" panose="02070309020205020404" pitchFamily="49" charset="0"/>
              <a:buChar char="o"/>
            </a:pPr>
            <a:r>
              <a:rPr lang="en-US" sz="1400" dirty="0">
                <a:effectLst/>
                <a:ea typeface="Calibri" panose="020F0502020204030204" pitchFamily="34" charset="0"/>
              </a:rPr>
              <a:t>A way to reveal private or damaging information: Disclosing personal information can be hurtful and damaging.</a:t>
            </a:r>
          </a:p>
          <a:p>
            <a:pPr marL="285750" indent="-137160">
              <a:buFont typeface="Courier New" panose="02070309020205020404" pitchFamily="49" charset="0"/>
              <a:buChar char="o"/>
            </a:pPr>
            <a:r>
              <a:rPr lang="en-US" sz="1400" dirty="0">
                <a:effectLst/>
                <a:ea typeface="Calibri" panose="020F0502020204030204" pitchFamily="34" charset="0"/>
              </a:rPr>
              <a:t>A means of gossip: Spreading gossip is unethical, irresponsible, and hurtful.</a:t>
            </a:r>
          </a:p>
          <a:p>
            <a:pPr marL="0" indent="0">
              <a:buFont typeface="Arial" panose="020B0604020202020204" pitchFamily="34" charset="0"/>
              <a:buNone/>
            </a:pPr>
            <a:r>
              <a:rPr lang="en-US" sz="1400" b="0" i="1" dirty="0"/>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What is peer-to-peer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Have you ever provided support to a friend or co-worker?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What isn’t peer-to-peer support?</a:t>
            </a:r>
          </a:p>
        </p:txBody>
      </p:sp>
      <p:sp>
        <p:nvSpPr>
          <p:cNvPr id="4" name="Slide Number Placeholder 3"/>
          <p:cNvSpPr>
            <a:spLocks noGrp="1"/>
          </p:cNvSpPr>
          <p:nvPr>
            <p:ph type="sldNum" sz="quarter" idx="5"/>
          </p:nvPr>
        </p:nvSpPr>
        <p:spPr/>
        <p:txBody>
          <a:bodyPr/>
          <a:lstStyle/>
          <a:p>
            <a:fld id="{A43DECA1-90B2-4901-9C02-4FB4999FDED7}" type="slidenum">
              <a:rPr lang="en-US" smtClean="0"/>
              <a:t>6</a:t>
            </a:fld>
            <a:endParaRPr lang="en-US" dirty="0"/>
          </a:p>
        </p:txBody>
      </p:sp>
    </p:spTree>
    <p:extLst>
      <p:ext uri="{BB962C8B-B14F-4D97-AF65-F5344CB8AC3E}">
        <p14:creationId xmlns:p14="http://schemas.microsoft.com/office/powerpoint/2010/main" val="22563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7579C-F425-1F3E-87BB-D60BE8ABD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74DEF-EAB1-0DFD-3342-1FCB4A5EA5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67171-387E-3A9D-6AC8-835CA80B9AE7}"/>
              </a:ext>
            </a:extLst>
          </p:cNvPr>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Calibri" panose="020F0502020204030204" pitchFamily="34" charset="0"/>
                <a:cs typeface="+mn-cs"/>
              </a:rPr>
              <a:t>Assess the Sailor’s stress based on the Stress Continuum Model.</a:t>
            </a:r>
          </a:p>
          <a:p>
            <a:pPr marL="285750" marR="0" lvl="0" indent="-13716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effectLst/>
                <a:ea typeface="Calibri" panose="020F0502020204030204" pitchFamily="34" charset="0"/>
              </a:rPr>
              <a:t>If the Sailor is in the yellow or orange zones, engage peer-to-peer support</a:t>
            </a:r>
            <a:r>
              <a:rPr kumimoji="0" lang="en-US" sz="1400" b="0" i="0" u="none" strike="noStrike" kern="1200" cap="none" spc="0" normalizeH="0" baseline="0" noProof="0" dirty="0">
                <a:ln>
                  <a:noFill/>
                </a:ln>
                <a:effectLst/>
                <a:uLnTx/>
                <a:uFillTx/>
                <a:ea typeface="Calibri" panose="020F0502020204030204" pitchFamily="34" charset="0"/>
                <a:cs typeface="+mn-cs"/>
              </a:rPr>
              <a:t>.</a:t>
            </a:r>
          </a:p>
          <a:p>
            <a:pPr marL="285750" marR="0" lvl="0" indent="-13716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dirty="0">
                <a:effectLst/>
                <a:ea typeface="Calibri" panose="020F0502020204030204" pitchFamily="34" charset="0"/>
              </a:rPr>
              <a:t>If the Sailor is in the red zone, higher levels of care are required.</a:t>
            </a:r>
          </a:p>
          <a:p>
            <a:pPr marL="0" indent="0">
              <a:buFont typeface="Arial" panose="020B0604020202020204" pitchFamily="34" charset="0"/>
              <a:buNone/>
            </a:pPr>
            <a:r>
              <a:rPr lang="en-US" sz="1400" b="0" i="1" dirty="0"/>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rPr>
              <a:t>How can you use the Stress Continuum to determine if a peer is in distress?</a:t>
            </a:r>
            <a:endParaRPr lang="en-US" sz="1400" b="0" i="0" dirty="0"/>
          </a:p>
        </p:txBody>
      </p:sp>
      <p:sp>
        <p:nvSpPr>
          <p:cNvPr id="4" name="Slide Number Placeholder 3">
            <a:extLst>
              <a:ext uri="{FF2B5EF4-FFF2-40B4-BE49-F238E27FC236}">
                <a16:creationId xmlns:a16="http://schemas.microsoft.com/office/drawing/2014/main" id="{3C51642B-9EBC-B202-6DDD-106CE4394678}"/>
              </a:ext>
            </a:extLst>
          </p:cNvPr>
          <p:cNvSpPr>
            <a:spLocks noGrp="1"/>
          </p:cNvSpPr>
          <p:nvPr>
            <p:ph type="sldNum" sz="quarter" idx="5"/>
          </p:nvPr>
        </p:nvSpPr>
        <p:spPr/>
        <p:txBody>
          <a:bodyPr/>
          <a:lstStyle/>
          <a:p>
            <a:fld id="{A43DECA1-90B2-4901-9C02-4FB4999FDED7}" type="slidenum">
              <a:rPr lang="en-US" smtClean="0"/>
              <a:t>7</a:t>
            </a:fld>
            <a:endParaRPr lang="en-US" dirty="0"/>
          </a:p>
        </p:txBody>
      </p:sp>
    </p:spTree>
    <p:extLst>
      <p:ext uri="{BB962C8B-B14F-4D97-AF65-F5344CB8AC3E}">
        <p14:creationId xmlns:p14="http://schemas.microsoft.com/office/powerpoint/2010/main" val="84302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indent="-171450">
              <a:buFont typeface="Arial" panose="020B0604020202020204" pitchFamily="34" charset="0"/>
              <a:buChar char="•"/>
            </a:pPr>
            <a:r>
              <a:rPr lang="en-US" sz="1400" dirty="0">
                <a:effectLst/>
                <a:ea typeface="Calibri" panose="020F0502020204030204" pitchFamily="34" charset="0"/>
              </a:rPr>
              <a:t>Peer-to-peer support is an informal peer-to-peer interaction and is not legally confidential.</a:t>
            </a:r>
          </a:p>
          <a:p>
            <a:pPr marL="171450" indent="-171450">
              <a:buFont typeface="Arial" panose="020B0604020202020204" pitchFamily="34" charset="0"/>
              <a:buChar char="•"/>
            </a:pPr>
            <a:r>
              <a:rPr lang="en-US" sz="1400" dirty="0">
                <a:effectLst/>
                <a:ea typeface="Calibri" panose="020F0502020204030204" pitchFamily="34" charset="0"/>
              </a:rPr>
              <a:t>If certain topics come up in the conversation, the peer should stop the conversation and offer the proper resource.</a:t>
            </a:r>
          </a:p>
          <a:p>
            <a:pPr marL="171450" indent="-171450">
              <a:buFont typeface="Arial" panose="020B0604020202020204" pitchFamily="34" charset="0"/>
              <a:buChar char="•"/>
            </a:pPr>
            <a:r>
              <a:rPr lang="en-US" sz="1400" dirty="0">
                <a:effectLst/>
                <a:ea typeface="Calibri" panose="020F0502020204030204" pitchFamily="34" charset="0"/>
              </a:rPr>
              <a:t>The peer should offer to go with the member to conduct a warm handoff to the proper resource.</a:t>
            </a:r>
          </a:p>
          <a:p>
            <a:pPr marL="0" indent="0">
              <a:buFont typeface="Arial" panose="020B0604020202020204" pitchFamily="34" charset="0"/>
              <a:buNone/>
            </a:pPr>
            <a:r>
              <a:rPr lang="en-US" sz="1400" b="0" i="1" dirty="0"/>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rPr>
              <a:t>What are examples of confidential communication?</a:t>
            </a:r>
            <a:endParaRPr lang="en-US" sz="1400"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What topics should stop the conversation?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Sexual assault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Sexual harassment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Drug or alcohol use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Legal matters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Spiritual matters that may involve confidentiality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Command Managed Equal Opportunity (CMEO)-related issues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Suicide-related issues</a:t>
            </a:r>
          </a:p>
        </p:txBody>
      </p:sp>
      <p:sp>
        <p:nvSpPr>
          <p:cNvPr id="4" name="Slide Number Placeholder 3"/>
          <p:cNvSpPr>
            <a:spLocks noGrp="1"/>
          </p:cNvSpPr>
          <p:nvPr>
            <p:ph type="sldNum" sz="quarter" idx="5"/>
          </p:nvPr>
        </p:nvSpPr>
        <p:spPr/>
        <p:txBody>
          <a:bodyPr/>
          <a:lstStyle/>
          <a:p>
            <a:fld id="{A43DECA1-90B2-4901-9C02-4FB4999FDED7}" type="slidenum">
              <a:rPr lang="en-US" smtClean="0"/>
              <a:t>8</a:t>
            </a:fld>
            <a:endParaRPr lang="en-US" dirty="0"/>
          </a:p>
        </p:txBody>
      </p:sp>
    </p:spTree>
    <p:extLst>
      <p:ext uri="{BB962C8B-B14F-4D97-AF65-F5344CB8AC3E}">
        <p14:creationId xmlns:p14="http://schemas.microsoft.com/office/powerpoint/2010/main" val="146071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indent="-171450">
              <a:buFont typeface="Arial" panose="020B0604020202020204" pitchFamily="34" charset="0"/>
              <a:buChar char="•"/>
            </a:pPr>
            <a:r>
              <a:rPr lang="en-US" sz="1400" dirty="0">
                <a:effectLst/>
                <a:ea typeface="Calibri" panose="020F0502020204030204" pitchFamily="34" charset="0"/>
              </a:rPr>
              <a:t>OSCAR Communication is a five-step tool to guide how you ask questions, show care, and assess the need for support.</a:t>
            </a:r>
          </a:p>
          <a:p>
            <a:pPr marL="171450" indent="-171450">
              <a:buFont typeface="Arial" panose="020B0604020202020204" pitchFamily="34" charset="0"/>
              <a:buChar char="•"/>
            </a:pPr>
            <a:r>
              <a:rPr lang="en-US" sz="1400" dirty="0">
                <a:effectLst/>
                <a:ea typeface="Calibri" panose="020F0502020204030204" pitchFamily="34" charset="0"/>
              </a:rPr>
              <a:t>Use OSCAR Communication when talking with a peer who is stressed, especially if they don’t realize or don’t want to admit it.</a:t>
            </a:r>
          </a:p>
          <a:p>
            <a:pPr marL="171450" indent="-171450">
              <a:buFont typeface="Arial" panose="020B0604020202020204" pitchFamily="34" charset="0"/>
              <a:buChar char="•"/>
            </a:pPr>
            <a:r>
              <a:rPr lang="en-US" sz="1400" dirty="0">
                <a:effectLst/>
                <a:ea typeface="Calibri" panose="020F0502020204030204" pitchFamily="34" charset="0"/>
              </a:rPr>
              <a:t>The steps of OSCAR Communication: </a:t>
            </a:r>
          </a:p>
          <a:p>
            <a:pPr marL="285750" indent="-137160">
              <a:buFont typeface="Courier New" panose="02070309020205020404" pitchFamily="49" charset="0"/>
              <a:buChar char="o"/>
            </a:pPr>
            <a:r>
              <a:rPr lang="en-US" sz="1400" dirty="0">
                <a:effectLst/>
                <a:ea typeface="Calibri" panose="020F0502020204030204" pitchFamily="34" charset="0"/>
              </a:rPr>
              <a:t>Observe: Actively observe behaviors. Look for patterns.</a:t>
            </a:r>
          </a:p>
          <a:p>
            <a:pPr marL="285750" indent="-137160">
              <a:buFont typeface="Courier New" panose="02070309020205020404" pitchFamily="49" charset="0"/>
              <a:buChar char="o"/>
            </a:pPr>
            <a:r>
              <a:rPr lang="en-US" sz="1400" dirty="0">
                <a:effectLst/>
                <a:ea typeface="Calibri" panose="020F0502020204030204" pitchFamily="34" charset="0"/>
              </a:rPr>
              <a:t>State observations: Address behaviors only, just the facts, without interpreting or judging.</a:t>
            </a:r>
          </a:p>
          <a:p>
            <a:pPr marL="285750" indent="-137160">
              <a:buFont typeface="Courier New" panose="02070309020205020404" pitchFamily="49" charset="0"/>
              <a:buChar char="o"/>
            </a:pPr>
            <a:r>
              <a:rPr lang="en-US" sz="1400" dirty="0">
                <a:effectLst/>
                <a:ea typeface="Calibri" panose="020F0502020204030204" pitchFamily="34" charset="0"/>
              </a:rPr>
              <a:t>Clarify role: State why you are concerned. This validates why you are addressing the issue.</a:t>
            </a:r>
          </a:p>
          <a:p>
            <a:pPr marL="285750" indent="-137160">
              <a:buFont typeface="Courier New" panose="02070309020205020404" pitchFamily="49" charset="0"/>
              <a:buChar char="o"/>
            </a:pPr>
            <a:r>
              <a:rPr lang="en-US" sz="1400" dirty="0">
                <a:effectLst/>
                <a:ea typeface="Calibri" panose="020F0502020204030204" pitchFamily="34" charset="0"/>
              </a:rPr>
              <a:t>Ask why: Seek clarification. Try to understand the other person’s perception of the behavior.</a:t>
            </a:r>
          </a:p>
          <a:p>
            <a:pPr marL="285750" indent="-137160">
              <a:buFont typeface="Courier New" panose="02070309020205020404" pitchFamily="49" charset="0"/>
              <a:buChar char="o"/>
            </a:pPr>
            <a:r>
              <a:rPr lang="en-US" sz="1400" dirty="0">
                <a:effectLst/>
                <a:ea typeface="Calibri" panose="020F0502020204030204" pitchFamily="34" charset="0"/>
              </a:rPr>
              <a:t>Respond: Clarify concern, if indicated. Discuss desired behaviors. State options in behavioral terms.</a:t>
            </a:r>
          </a:p>
          <a:p>
            <a:pPr marL="0" indent="0">
              <a:buFont typeface="Arial" panose="020B0604020202020204" pitchFamily="34" charset="0"/>
              <a:buNone/>
            </a:pPr>
            <a:r>
              <a:rPr lang="en-US" sz="1400" b="0" i="1" dirty="0"/>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How would you identify, engage, and intervene?</a:t>
            </a:r>
          </a:p>
        </p:txBody>
      </p:sp>
      <p:sp>
        <p:nvSpPr>
          <p:cNvPr id="4" name="Slide Number Placeholder 3"/>
          <p:cNvSpPr>
            <a:spLocks noGrp="1"/>
          </p:cNvSpPr>
          <p:nvPr>
            <p:ph type="sldNum" sz="quarter" idx="5"/>
          </p:nvPr>
        </p:nvSpPr>
        <p:spPr/>
        <p:txBody>
          <a:bodyPr/>
          <a:lstStyle/>
          <a:p>
            <a:fld id="{A43DECA1-90B2-4901-9C02-4FB4999FDED7}" type="slidenum">
              <a:rPr lang="en-US" smtClean="0"/>
              <a:t>9</a:t>
            </a:fld>
            <a:endParaRPr lang="en-US" dirty="0"/>
          </a:p>
        </p:txBody>
      </p:sp>
    </p:spTree>
    <p:extLst>
      <p:ext uri="{BB962C8B-B14F-4D97-AF65-F5344CB8AC3E}">
        <p14:creationId xmlns:p14="http://schemas.microsoft.com/office/powerpoint/2010/main" val="3123650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rs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B7F8-24F2-FA3D-2201-19E5DAF87981}"/>
              </a:ext>
            </a:extLst>
          </p:cNvPr>
          <p:cNvSpPr>
            <a:spLocks noGrp="1"/>
          </p:cNvSpPr>
          <p:nvPr>
            <p:ph type="ctrTitle"/>
          </p:nvPr>
        </p:nvSpPr>
        <p:spPr>
          <a:xfrm>
            <a:off x="1524000" y="1734533"/>
            <a:ext cx="9144000" cy="1275809"/>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49EE99D-1DB7-C040-2AFE-5A32C9621FC7}"/>
              </a:ext>
            </a:extLst>
          </p:cNvPr>
          <p:cNvSpPr>
            <a:spLocks noGrp="1"/>
          </p:cNvSpPr>
          <p:nvPr>
            <p:ph type="subTitle" idx="1"/>
          </p:nvPr>
        </p:nvSpPr>
        <p:spPr>
          <a:xfrm>
            <a:off x="1524000" y="3270578"/>
            <a:ext cx="9144000" cy="69658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E536AE-0213-19E4-1998-22C169BFE46B}"/>
              </a:ext>
            </a:extLst>
          </p:cNvPr>
          <p:cNvSpPr>
            <a:spLocks noGrp="1"/>
          </p:cNvSpPr>
          <p:nvPr>
            <p:ph type="dt" sz="half" idx="10"/>
          </p:nvPr>
        </p:nvSpPr>
        <p:spPr>
          <a:xfrm>
            <a:off x="503208" y="6356350"/>
            <a:ext cx="2534732" cy="365125"/>
          </a:xfrm>
        </p:spPr>
        <p:txBody>
          <a:bodyPr/>
          <a:lstStyle/>
          <a:p>
            <a:fld id="{48062B08-1F95-4EBF-A02A-A8D0DD1F0E47}" type="datetime1">
              <a:rPr lang="en-US" smtClean="0"/>
              <a:t>4/16/2026</a:t>
            </a:fld>
            <a:endParaRPr lang="en-US" dirty="0"/>
          </a:p>
        </p:txBody>
      </p:sp>
      <p:sp>
        <p:nvSpPr>
          <p:cNvPr id="5" name="Footer Placeholder 4">
            <a:extLst>
              <a:ext uri="{FF2B5EF4-FFF2-40B4-BE49-F238E27FC236}">
                <a16:creationId xmlns:a16="http://schemas.microsoft.com/office/drawing/2014/main" id="{09910E1E-E666-9A1F-B100-3EC87805226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DAF31B29-9E73-0C85-6709-A4A3487C1F38}"/>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pic>
        <p:nvPicPr>
          <p:cNvPr id="17" name="Picture 16">
            <a:extLst>
              <a:ext uri="{FF2B5EF4-FFF2-40B4-BE49-F238E27FC236}">
                <a16:creationId xmlns:a16="http://schemas.microsoft.com/office/drawing/2014/main" id="{FD74C54B-3CB2-9359-CDB3-F8CD37250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13" name="Text Placeholder 12">
            <a:extLst>
              <a:ext uri="{FF2B5EF4-FFF2-40B4-BE49-F238E27FC236}">
                <a16:creationId xmlns:a16="http://schemas.microsoft.com/office/drawing/2014/main" id="{8E9804DD-7122-ECFD-E2E6-38343EC4A8B1}"/>
              </a:ext>
            </a:extLst>
          </p:cNvPr>
          <p:cNvSpPr>
            <a:spLocks noGrp="1"/>
          </p:cNvSpPr>
          <p:nvPr>
            <p:ph type="body" sz="quarter" idx="13" hasCustomPrompt="1"/>
          </p:nvPr>
        </p:nvSpPr>
        <p:spPr>
          <a:xfrm>
            <a:off x="1524000" y="4252913"/>
            <a:ext cx="9144000" cy="492125"/>
          </a:xfrm>
        </p:spPr>
        <p:txBody>
          <a:bodyPr/>
          <a:lstStyle>
            <a:lvl1pPr marL="0" indent="0" algn="ctr">
              <a:buNone/>
              <a:defRPr/>
            </a:lvl1pPr>
          </a:lstStyle>
          <a:p>
            <a:pPr lvl="0"/>
            <a:r>
              <a:rPr lang="en-US"/>
              <a:t>Click to add Course Title</a:t>
            </a:r>
          </a:p>
        </p:txBody>
      </p:sp>
      <p:sp>
        <p:nvSpPr>
          <p:cNvPr id="7" name="Text Placeholder 8">
            <a:extLst>
              <a:ext uri="{FF2B5EF4-FFF2-40B4-BE49-F238E27FC236}">
                <a16:creationId xmlns:a16="http://schemas.microsoft.com/office/drawing/2014/main" id="{B3982900-99AE-FCFF-49F0-6B0F3AB438D0}"/>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412477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Graphics No Text">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B1DA054C-BDDC-DA72-3E1F-B2D035976497}"/>
              </a:ext>
            </a:extLst>
          </p:cNvPr>
          <p:cNvSpPr>
            <a:spLocks noGrp="1"/>
          </p:cNvSpPr>
          <p:nvPr>
            <p:ph type="pic" sz="quarter" idx="16" hasCustomPrompt="1"/>
          </p:nvPr>
        </p:nvSpPr>
        <p:spPr>
          <a:xfrm>
            <a:off x="438912" y="1700783"/>
            <a:ext cx="3200400" cy="4342829"/>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02845410-B205-E1C0-0D78-F6EF2C95BC83}"/>
              </a:ext>
            </a:extLst>
          </p:cNvPr>
          <p:cNvSpPr>
            <a:spLocks noGrp="1"/>
          </p:cNvSpPr>
          <p:nvPr>
            <p:ph type="pic" sz="quarter" idx="17" hasCustomPrompt="1"/>
          </p:nvPr>
        </p:nvSpPr>
        <p:spPr>
          <a:xfrm>
            <a:off x="4499743" y="1700783"/>
            <a:ext cx="3200400" cy="4342829"/>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D4004589-BD96-ED39-6474-60A51F26F2A3}"/>
              </a:ext>
            </a:extLst>
          </p:cNvPr>
          <p:cNvSpPr>
            <a:spLocks noGrp="1"/>
          </p:cNvSpPr>
          <p:nvPr>
            <p:ph type="pic" sz="quarter" idx="18" hasCustomPrompt="1"/>
          </p:nvPr>
        </p:nvSpPr>
        <p:spPr>
          <a:xfrm>
            <a:off x="8560574" y="1700783"/>
            <a:ext cx="3200400" cy="4342829"/>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1" name="Text Placeholder 10">
            <a:extLst>
              <a:ext uri="{FF2B5EF4-FFF2-40B4-BE49-F238E27FC236}">
                <a16:creationId xmlns:a16="http://schemas.microsoft.com/office/drawing/2014/main" id="{95804877-C65A-0223-EC50-2070B3C69F75}"/>
              </a:ext>
            </a:extLst>
          </p:cNvPr>
          <p:cNvSpPr>
            <a:spLocks noGrp="1"/>
          </p:cNvSpPr>
          <p:nvPr>
            <p:ph type="body" sz="quarter" idx="19"/>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39106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8" name="Media Placeholder 7">
            <a:extLst>
              <a:ext uri="{FF2B5EF4-FFF2-40B4-BE49-F238E27FC236}">
                <a16:creationId xmlns:a16="http://schemas.microsoft.com/office/drawing/2014/main" id="{C6D96EF3-8C15-D59C-CBDE-19980807B41A}"/>
              </a:ext>
            </a:extLst>
          </p:cNvPr>
          <p:cNvSpPr>
            <a:spLocks noGrp="1"/>
          </p:cNvSpPr>
          <p:nvPr>
            <p:ph type="media" sz="quarter" idx="13" hasCustomPrompt="1"/>
          </p:nvPr>
        </p:nvSpPr>
        <p:spPr>
          <a:xfrm>
            <a:off x="2072740" y="1700784"/>
            <a:ext cx="8046520" cy="4241800"/>
          </a:xfrm>
        </p:spPr>
        <p:txBody>
          <a:bodyPr/>
          <a:lstStyle>
            <a:lvl1pPr>
              <a:defRPr/>
            </a:lvl1pPr>
          </a:lstStyle>
          <a:p>
            <a:r>
              <a:rPr lang="en-US" dirty="0"/>
              <a:t>Click to add video</a:t>
            </a:r>
          </a:p>
        </p:txBody>
      </p:sp>
      <p:sp>
        <p:nvSpPr>
          <p:cNvPr id="10" name="Text Placeholder 8">
            <a:extLst>
              <a:ext uri="{FF2B5EF4-FFF2-40B4-BE49-F238E27FC236}">
                <a16:creationId xmlns:a16="http://schemas.microsoft.com/office/drawing/2014/main" id="{AE134B67-E4D2-7F7C-D753-379456E4DE9A}"/>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6" name="Text Placeholder 10">
            <a:extLst>
              <a:ext uri="{FF2B5EF4-FFF2-40B4-BE49-F238E27FC236}">
                <a16:creationId xmlns:a16="http://schemas.microsoft.com/office/drawing/2014/main" id="{B4B946DB-39C4-DC22-B907-9AA0B3B3BE91}"/>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618792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38912" y="1700784"/>
            <a:ext cx="11162581" cy="813291"/>
          </a:xfrm>
        </p:spPr>
        <p:txBody>
          <a:bodyPr anchor="t" anchorCtr="0">
            <a:normAutofit/>
          </a:bodyPr>
          <a:lstStyle>
            <a:lvl1pPr>
              <a:defRPr sz="2800"/>
            </a:lvl1pPr>
          </a:lstStyle>
          <a:p>
            <a:r>
              <a:rPr lang="en-US"/>
              <a:t>Click to add Call to Action</a:t>
            </a:r>
            <a:br>
              <a:rPr lang="en-US"/>
            </a:br>
            <a:endParaRPr lang="en-US"/>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17584" y="6356350"/>
            <a:ext cx="2520355"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5E2E3D4E-97E5-1B13-8813-02F39CC40577}"/>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7" name="Picture Placeholder 11">
            <a:extLst>
              <a:ext uri="{FF2B5EF4-FFF2-40B4-BE49-F238E27FC236}">
                <a16:creationId xmlns:a16="http://schemas.microsoft.com/office/drawing/2014/main" id="{FE8CEA96-6EA9-AC78-37FC-914779762163}"/>
              </a:ext>
            </a:extLst>
          </p:cNvPr>
          <p:cNvSpPr>
            <a:spLocks noGrp="1"/>
          </p:cNvSpPr>
          <p:nvPr>
            <p:ph type="pic" sz="quarter" idx="16" hasCustomPrompt="1"/>
          </p:nvPr>
        </p:nvSpPr>
        <p:spPr>
          <a:xfrm>
            <a:off x="438912" y="2752344"/>
            <a:ext cx="11320272" cy="329184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Tree>
    <p:extLst>
      <p:ext uri="{BB962C8B-B14F-4D97-AF65-F5344CB8AC3E}">
        <p14:creationId xmlns:p14="http://schemas.microsoft.com/office/powerpoint/2010/main" val="1003993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00330" y="6356350"/>
            <a:ext cx="2537609"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sp>
        <p:nvSpPr>
          <p:cNvPr id="7" name="Text Placeholder 6">
            <a:extLst>
              <a:ext uri="{FF2B5EF4-FFF2-40B4-BE49-F238E27FC236}">
                <a16:creationId xmlns:a16="http://schemas.microsoft.com/office/drawing/2014/main" id="{540A92CF-027B-E2F9-B212-483FF9F063C9}"/>
              </a:ext>
            </a:extLst>
          </p:cNvPr>
          <p:cNvSpPr>
            <a:spLocks noGrp="1"/>
          </p:cNvSpPr>
          <p:nvPr>
            <p:ph type="body" sz="quarter" idx="13" hasCustomPrompt="1"/>
          </p:nvPr>
        </p:nvSpPr>
        <p:spPr>
          <a:xfrm>
            <a:off x="438912" y="1700784"/>
            <a:ext cx="11188461" cy="4155267"/>
          </a:xfrm>
        </p:spPr>
        <p:txBody>
          <a:bodyPr/>
          <a:lstStyle>
            <a:lvl1pPr marL="0" indent="0">
              <a:buNone/>
              <a:defRPr/>
            </a:lvl1pPr>
          </a:lstStyle>
          <a:p>
            <a:pPr lvl="0"/>
            <a:r>
              <a:rPr lang="en-US"/>
              <a:t>Click to add text</a:t>
            </a:r>
          </a:p>
        </p:txBody>
      </p:sp>
      <p:sp>
        <p:nvSpPr>
          <p:cNvPr id="8" name="Text Placeholder 8">
            <a:extLst>
              <a:ext uri="{FF2B5EF4-FFF2-40B4-BE49-F238E27FC236}">
                <a16:creationId xmlns:a16="http://schemas.microsoft.com/office/drawing/2014/main" id="{5B987354-9164-BF35-3BF7-05DF697B175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728827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22526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 Slide">
    <p:spTree>
      <p:nvGrpSpPr>
        <p:cNvPr id="1" name=""/>
        <p:cNvGrpSpPr/>
        <p:nvPr/>
      </p:nvGrpSpPr>
      <p:grpSpPr>
        <a:xfrm>
          <a:off x="0" y="0"/>
          <a:ext cx="0" cy="0"/>
          <a:chOff x="0" y="0"/>
          <a:chExt cx="0" cy="0"/>
        </a:xfrm>
      </p:grpSpPr>
      <p:sp>
        <p:nvSpPr>
          <p:cNvPr id="30" name="Topic 1 Text Shape">
            <a:extLst>
              <a:ext uri="{FF2B5EF4-FFF2-40B4-BE49-F238E27FC236}">
                <a16:creationId xmlns:a16="http://schemas.microsoft.com/office/drawing/2014/main" id="{E0E95CB6-8BBD-EB24-3B8C-A2DED7231CDA}"/>
              </a:ext>
            </a:extLst>
          </p:cNvPr>
          <p:cNvSpPr/>
          <p:nvPr userDrawn="1"/>
        </p:nvSpPr>
        <p:spPr>
          <a:xfrm rot="10800000">
            <a:off x="3582573"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1" name="Topic 1 Text Shape">
            <a:extLst>
              <a:ext uri="{FF2B5EF4-FFF2-40B4-BE49-F238E27FC236}">
                <a16:creationId xmlns:a16="http://schemas.microsoft.com/office/drawing/2014/main" id="{03D95950-76FC-13B5-5CCF-44D7BF475BB0}"/>
              </a:ext>
            </a:extLst>
          </p:cNvPr>
          <p:cNvSpPr/>
          <p:nvPr userDrawn="1"/>
        </p:nvSpPr>
        <p:spPr>
          <a:xfrm rot="10800000">
            <a:off x="6459187"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2" name="Topic 1 Text Shape">
            <a:extLst>
              <a:ext uri="{FF2B5EF4-FFF2-40B4-BE49-F238E27FC236}">
                <a16:creationId xmlns:a16="http://schemas.microsoft.com/office/drawing/2014/main" id="{01539D46-0C25-474D-6A76-7D86AD57DCD6}"/>
              </a:ext>
            </a:extLst>
          </p:cNvPr>
          <p:cNvSpPr/>
          <p:nvPr userDrawn="1"/>
        </p:nvSpPr>
        <p:spPr>
          <a:xfrm rot="10800000">
            <a:off x="9336146"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6" name="Topic 1 Text Shape">
            <a:extLst>
              <a:ext uri="{FF2B5EF4-FFF2-40B4-BE49-F238E27FC236}">
                <a16:creationId xmlns:a16="http://schemas.microsoft.com/office/drawing/2014/main" id="{60A27703-7D7C-C726-7C7A-A983481A4563}"/>
              </a:ext>
            </a:extLst>
          </p:cNvPr>
          <p:cNvSpPr/>
          <p:nvPr userDrawn="1"/>
        </p:nvSpPr>
        <p:spPr>
          <a:xfrm rot="10800000">
            <a:off x="725006"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84672" y="6356350"/>
            <a:ext cx="2553267"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10" name="Topic 1 Text">
            <a:extLst>
              <a:ext uri="{FF2B5EF4-FFF2-40B4-BE49-F238E27FC236}">
                <a16:creationId xmlns:a16="http://schemas.microsoft.com/office/drawing/2014/main" id="{0106E8F6-82B2-CA87-4C8F-099CAC827876}"/>
              </a:ext>
            </a:extLst>
          </p:cNvPr>
          <p:cNvSpPr>
            <a:spLocks noGrp="1"/>
          </p:cNvSpPr>
          <p:nvPr>
            <p:ph type="body" sz="quarter" idx="14" hasCustomPrompt="1"/>
          </p:nvPr>
        </p:nvSpPr>
        <p:spPr>
          <a:xfrm>
            <a:off x="825057"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24" name="Stem Text">
            <a:extLst>
              <a:ext uri="{FF2B5EF4-FFF2-40B4-BE49-F238E27FC236}">
                <a16:creationId xmlns:a16="http://schemas.microsoft.com/office/drawing/2014/main" id="{4EAAB4F3-894C-FD65-B95F-E5C9992DE902}"/>
              </a:ext>
            </a:extLst>
          </p:cNvPr>
          <p:cNvSpPr>
            <a:spLocks noGrp="1"/>
          </p:cNvSpPr>
          <p:nvPr>
            <p:ph sz="quarter" idx="21" hasCustomPrompt="1"/>
          </p:nvPr>
        </p:nvSpPr>
        <p:spPr>
          <a:xfrm>
            <a:off x="438912" y="1700784"/>
            <a:ext cx="11218779" cy="455795"/>
          </a:xfrm>
        </p:spPr>
        <p:txBody>
          <a:bodyPr/>
          <a:lstStyle>
            <a:lvl1pPr marL="0" indent="0">
              <a:buNone/>
              <a:defRPr/>
            </a:lvl1pPr>
          </a:lstStyle>
          <a:p>
            <a:pPr lvl="0"/>
            <a:r>
              <a:rPr lang="en-US"/>
              <a:t>Click to add text</a:t>
            </a:r>
          </a:p>
        </p:txBody>
      </p:sp>
      <p:sp>
        <p:nvSpPr>
          <p:cNvPr id="26" name="Hexagon 25">
            <a:extLst>
              <a:ext uri="{FF2B5EF4-FFF2-40B4-BE49-F238E27FC236}">
                <a16:creationId xmlns:a16="http://schemas.microsoft.com/office/drawing/2014/main" id="{8064E31C-644A-51BE-55DC-8838F553D7BD}"/>
              </a:ext>
            </a:extLst>
          </p:cNvPr>
          <p:cNvSpPr/>
          <p:nvPr userDrawn="1"/>
        </p:nvSpPr>
        <p:spPr>
          <a:xfrm>
            <a:off x="484673"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8" name="Topic 1 Title" hidden="1">
            <a:extLst>
              <a:ext uri="{FF2B5EF4-FFF2-40B4-BE49-F238E27FC236}">
                <a16:creationId xmlns:a16="http://schemas.microsoft.com/office/drawing/2014/main" id="{A3A1B08F-7E9C-8C80-528B-B178038A8FB7}"/>
              </a:ext>
            </a:extLst>
          </p:cNvPr>
          <p:cNvSpPr>
            <a:spLocks noGrp="1"/>
          </p:cNvSpPr>
          <p:nvPr>
            <p:ph type="body" sz="quarter" idx="13" hasCustomPrompt="1"/>
          </p:nvPr>
        </p:nvSpPr>
        <p:spPr>
          <a:xfrm>
            <a:off x="720413"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27" name="Hexagon 26">
            <a:extLst>
              <a:ext uri="{FF2B5EF4-FFF2-40B4-BE49-F238E27FC236}">
                <a16:creationId xmlns:a16="http://schemas.microsoft.com/office/drawing/2014/main" id="{559BCBA2-4A15-16FA-4EFB-128743312844}"/>
              </a:ext>
            </a:extLst>
          </p:cNvPr>
          <p:cNvSpPr/>
          <p:nvPr userDrawn="1"/>
        </p:nvSpPr>
        <p:spPr>
          <a:xfrm>
            <a:off x="3342240"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8" name="Hexagon 27">
            <a:extLst>
              <a:ext uri="{FF2B5EF4-FFF2-40B4-BE49-F238E27FC236}">
                <a16:creationId xmlns:a16="http://schemas.microsoft.com/office/drawing/2014/main" id="{AC543571-D5CF-6659-5A8A-8ACDC038A9A3}"/>
              </a:ext>
            </a:extLst>
          </p:cNvPr>
          <p:cNvSpPr/>
          <p:nvPr userDrawn="1"/>
        </p:nvSpPr>
        <p:spPr>
          <a:xfrm>
            <a:off x="6218855"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9" name="Hexagon 28">
            <a:extLst>
              <a:ext uri="{FF2B5EF4-FFF2-40B4-BE49-F238E27FC236}">
                <a16:creationId xmlns:a16="http://schemas.microsoft.com/office/drawing/2014/main" id="{1B9CE568-96E9-DBAA-6E53-0CD6E4AF9995}"/>
              </a:ext>
            </a:extLst>
          </p:cNvPr>
          <p:cNvSpPr/>
          <p:nvPr userDrawn="1"/>
        </p:nvSpPr>
        <p:spPr>
          <a:xfrm>
            <a:off x="9095814"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rgbClr val="00293A"/>
              </a:solidFill>
            </a:endParaRPr>
          </a:p>
        </p:txBody>
      </p:sp>
      <p:sp>
        <p:nvSpPr>
          <p:cNvPr id="33" name="Topic 1 Title">
            <a:extLst>
              <a:ext uri="{FF2B5EF4-FFF2-40B4-BE49-F238E27FC236}">
                <a16:creationId xmlns:a16="http://schemas.microsoft.com/office/drawing/2014/main" id="{B6BA6E7C-7829-078C-19AF-04F289DBD0ED}"/>
              </a:ext>
            </a:extLst>
          </p:cNvPr>
          <p:cNvSpPr>
            <a:spLocks noGrp="1"/>
          </p:cNvSpPr>
          <p:nvPr>
            <p:ph type="body" sz="quarter" idx="22" hasCustomPrompt="1"/>
          </p:nvPr>
        </p:nvSpPr>
        <p:spPr>
          <a:xfrm>
            <a:off x="3597028"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34" name="Topic 1 Title">
            <a:extLst>
              <a:ext uri="{FF2B5EF4-FFF2-40B4-BE49-F238E27FC236}">
                <a16:creationId xmlns:a16="http://schemas.microsoft.com/office/drawing/2014/main" id="{C2DCFB88-3368-7EA7-9D7A-15151E9B76A5}"/>
              </a:ext>
            </a:extLst>
          </p:cNvPr>
          <p:cNvSpPr>
            <a:spLocks noGrp="1"/>
          </p:cNvSpPr>
          <p:nvPr>
            <p:ph type="body" sz="quarter" idx="23" hasCustomPrompt="1"/>
          </p:nvPr>
        </p:nvSpPr>
        <p:spPr>
          <a:xfrm>
            <a:off x="6459187"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35" name="Topic 1 Title">
            <a:extLst>
              <a:ext uri="{FF2B5EF4-FFF2-40B4-BE49-F238E27FC236}">
                <a16:creationId xmlns:a16="http://schemas.microsoft.com/office/drawing/2014/main" id="{F3DE1E2B-A46E-AC95-B52F-2BB895A977D9}"/>
              </a:ext>
            </a:extLst>
          </p:cNvPr>
          <p:cNvSpPr>
            <a:spLocks noGrp="1"/>
          </p:cNvSpPr>
          <p:nvPr>
            <p:ph type="body" sz="quarter" idx="24" hasCustomPrompt="1"/>
          </p:nvPr>
        </p:nvSpPr>
        <p:spPr>
          <a:xfrm>
            <a:off x="9333534"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36" name="Topic 1 Text">
            <a:extLst>
              <a:ext uri="{FF2B5EF4-FFF2-40B4-BE49-F238E27FC236}">
                <a16:creationId xmlns:a16="http://schemas.microsoft.com/office/drawing/2014/main" id="{B5A1142C-D1B3-369C-1F4C-DA5504686A48}"/>
              </a:ext>
            </a:extLst>
          </p:cNvPr>
          <p:cNvSpPr>
            <a:spLocks noGrp="1"/>
          </p:cNvSpPr>
          <p:nvPr>
            <p:ph type="body" sz="quarter" idx="25" hasCustomPrompt="1"/>
          </p:nvPr>
        </p:nvSpPr>
        <p:spPr>
          <a:xfrm>
            <a:off x="3682720"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37" name="Topic 1 Text">
            <a:extLst>
              <a:ext uri="{FF2B5EF4-FFF2-40B4-BE49-F238E27FC236}">
                <a16:creationId xmlns:a16="http://schemas.microsoft.com/office/drawing/2014/main" id="{1EA8F856-79D1-ACA0-91B1-57C780C78B3F}"/>
              </a:ext>
            </a:extLst>
          </p:cNvPr>
          <p:cNvSpPr>
            <a:spLocks noGrp="1"/>
          </p:cNvSpPr>
          <p:nvPr>
            <p:ph type="body" sz="quarter" idx="26" hasCustomPrompt="1"/>
          </p:nvPr>
        </p:nvSpPr>
        <p:spPr>
          <a:xfrm>
            <a:off x="6553505"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38" name="Topic 1 Text">
            <a:extLst>
              <a:ext uri="{FF2B5EF4-FFF2-40B4-BE49-F238E27FC236}">
                <a16:creationId xmlns:a16="http://schemas.microsoft.com/office/drawing/2014/main" id="{1A26507B-7468-6961-97EE-B2C89A4213AA}"/>
              </a:ext>
            </a:extLst>
          </p:cNvPr>
          <p:cNvSpPr>
            <a:spLocks noGrp="1"/>
          </p:cNvSpPr>
          <p:nvPr>
            <p:ph type="body" sz="quarter" idx="27" hasCustomPrompt="1"/>
          </p:nvPr>
        </p:nvSpPr>
        <p:spPr>
          <a:xfrm>
            <a:off x="9437232"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7" name="Text Placeholder 8">
            <a:extLst>
              <a:ext uri="{FF2B5EF4-FFF2-40B4-BE49-F238E27FC236}">
                <a16:creationId xmlns:a16="http://schemas.microsoft.com/office/drawing/2014/main" id="{0C871368-3A37-85A8-4D4C-D2D2AB20676C}"/>
              </a:ext>
            </a:extLst>
          </p:cNvPr>
          <p:cNvSpPr>
            <a:spLocks noGrp="1"/>
          </p:cNvSpPr>
          <p:nvPr>
            <p:ph type="body" sz="quarter" idx="28"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5" name="Topic 1 Title">
            <a:extLst>
              <a:ext uri="{FF2B5EF4-FFF2-40B4-BE49-F238E27FC236}">
                <a16:creationId xmlns:a16="http://schemas.microsoft.com/office/drawing/2014/main" id="{18137531-2945-7263-D022-C62D3F41C0EA}"/>
              </a:ext>
            </a:extLst>
          </p:cNvPr>
          <p:cNvSpPr>
            <a:spLocks noGrp="1"/>
          </p:cNvSpPr>
          <p:nvPr>
            <p:ph type="body" sz="quarter" idx="29" hasCustomPrompt="1"/>
          </p:nvPr>
        </p:nvSpPr>
        <p:spPr>
          <a:xfrm>
            <a:off x="722238" y="2457728"/>
            <a:ext cx="2126975" cy="801035"/>
          </a:xfrm>
        </p:spPr>
        <p:txBody>
          <a:bodyPr anchor="ctr"/>
          <a:lstStyle>
            <a:lvl1pPr marL="0" indent="0" algn="ctr">
              <a:buNone/>
              <a:defRPr sz="2400">
                <a:solidFill>
                  <a:srgbClr val="00293A"/>
                </a:solidFill>
              </a:defRPr>
            </a:lvl1pPr>
          </a:lstStyle>
          <a:p>
            <a:pPr lvl="0"/>
            <a:r>
              <a:rPr lang="en-US"/>
              <a:t>Click to add title</a:t>
            </a:r>
          </a:p>
        </p:txBody>
      </p:sp>
    </p:spTree>
    <p:extLst>
      <p:ext uri="{BB962C8B-B14F-4D97-AF65-F5344CB8AC3E}">
        <p14:creationId xmlns:p14="http://schemas.microsoft.com/office/powerpoint/2010/main" val="198975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ent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66217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91707" y="1605257"/>
            <a:ext cx="11208588" cy="813291"/>
          </a:xfrm>
        </p:spPr>
        <p:txBody>
          <a:bodyPr/>
          <a:lstStyle>
            <a:lvl1pPr>
              <a:tabLst>
                <a:tab pos="1828800" algn="l"/>
              </a:tabLst>
              <a:defRPr sz="3000"/>
            </a:lvl1pPr>
          </a:lstStyle>
          <a:p>
            <a:r>
              <a:rPr lang="en-US"/>
              <a:t>Click to add Glossary Title</a:t>
            </a:r>
          </a:p>
        </p:txBody>
      </p:sp>
      <p:sp>
        <p:nvSpPr>
          <p:cNvPr id="3" name="Content Placeholder 2">
            <a:extLst>
              <a:ext uri="{FF2B5EF4-FFF2-40B4-BE49-F238E27FC236}">
                <a16:creationId xmlns:a16="http://schemas.microsoft.com/office/drawing/2014/main" id="{F454FC0D-B93F-205F-C5DA-1897055B377F}"/>
              </a:ext>
            </a:extLst>
          </p:cNvPr>
          <p:cNvSpPr>
            <a:spLocks noGrp="1"/>
          </p:cNvSpPr>
          <p:nvPr>
            <p:ph idx="1" hasCustomPrompt="1"/>
          </p:nvPr>
        </p:nvSpPr>
        <p:spPr>
          <a:xfrm>
            <a:off x="491706" y="2410040"/>
            <a:ext cx="11208587" cy="3749219"/>
          </a:xfrm>
        </p:spPr>
        <p:txBody>
          <a:bodyPr/>
          <a:lstStyle>
            <a:lvl1pPr marL="0" indent="0">
              <a:buNone/>
              <a:tabLst>
                <a:tab pos="1828800" algn="l"/>
              </a:tabLst>
              <a:defRPr/>
            </a:lvl1pPr>
            <a:lvl2pPr marL="457200" indent="0">
              <a:buNone/>
              <a:defRPr/>
            </a:lvl2pPr>
          </a:lstStyle>
          <a:p>
            <a:pPr lvl="0"/>
            <a:r>
              <a:rPr lang="en-US"/>
              <a:t>Type acronym and click tab to add meaning</a:t>
            </a:r>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491706" y="6356350"/>
            <a:ext cx="2546234"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7" name="Action Button: Blank 6">
            <a:hlinkClick r:id="" action="ppaction://hlinkshowjump?jump=lastslideviewed" highlightClick="1"/>
            <a:extLst>
              <a:ext uri="{FF2B5EF4-FFF2-40B4-BE49-F238E27FC236}">
                <a16:creationId xmlns:a16="http://schemas.microsoft.com/office/drawing/2014/main" id="{7D72CDAE-EEA8-A233-9649-B4D5ECD968D8}"/>
              </a:ext>
            </a:extLst>
          </p:cNvPr>
          <p:cNvSpPr/>
          <p:nvPr userDrawn="1"/>
        </p:nvSpPr>
        <p:spPr>
          <a:xfrm>
            <a:off x="11189494" y="258508"/>
            <a:ext cx="745332" cy="220123"/>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Return</a:t>
            </a:r>
          </a:p>
        </p:txBody>
      </p:sp>
      <p:sp>
        <p:nvSpPr>
          <p:cNvPr id="10" name="Text Placeholder 8">
            <a:extLst>
              <a:ext uri="{FF2B5EF4-FFF2-40B4-BE49-F238E27FC236}">
                <a16:creationId xmlns:a16="http://schemas.microsoft.com/office/drawing/2014/main" id="{6A2F341B-9994-29A3-ED49-00DAEAAD373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972238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500332" y="6356350"/>
            <a:ext cx="2537608"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pic>
        <p:nvPicPr>
          <p:cNvPr id="5" name="Picture 4">
            <a:extLst>
              <a:ext uri="{FF2B5EF4-FFF2-40B4-BE49-F238E27FC236}">
                <a16:creationId xmlns:a16="http://schemas.microsoft.com/office/drawing/2014/main" id="{AE743D8C-7D60-D1FE-287C-36AD34CF07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6" name="Rectangle 5">
            <a:extLst>
              <a:ext uri="{FF2B5EF4-FFF2-40B4-BE49-F238E27FC236}">
                <a16:creationId xmlns:a16="http://schemas.microsoft.com/office/drawing/2014/main" id="{524448E4-7EC0-839F-C912-BEFCC1F2DC64}"/>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1A82A3F8-A83C-F018-AF6B-A613FF802BF8}"/>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758840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5818-40D6-A3FB-DB69-A66CD0672B35}"/>
              </a:ext>
            </a:extLst>
          </p:cNvPr>
          <p:cNvSpPr>
            <a:spLocks noGrp="1"/>
          </p:cNvSpPr>
          <p:nvPr>
            <p:ph type="title"/>
          </p:nvPr>
        </p:nvSpPr>
        <p:spPr>
          <a:xfrm>
            <a:off x="831850" y="1709739"/>
            <a:ext cx="10515600" cy="114658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1B8F56-9917-B2D3-0FEC-B33FD31B1DA7}"/>
              </a:ext>
            </a:extLst>
          </p:cNvPr>
          <p:cNvSpPr>
            <a:spLocks noGrp="1"/>
          </p:cNvSpPr>
          <p:nvPr>
            <p:ph type="body" idx="1"/>
          </p:nvPr>
        </p:nvSpPr>
        <p:spPr>
          <a:xfrm>
            <a:off x="831850" y="2958627"/>
            <a:ext cx="10515600" cy="13588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50AFF-D446-E80D-C484-81D8B9340EAC}"/>
              </a:ext>
            </a:extLst>
          </p:cNvPr>
          <p:cNvSpPr>
            <a:spLocks noGrp="1"/>
          </p:cNvSpPr>
          <p:nvPr>
            <p:ph type="dt" sz="half" idx="10"/>
          </p:nvPr>
        </p:nvSpPr>
        <p:spPr>
          <a:xfrm>
            <a:off x="500332" y="6356350"/>
            <a:ext cx="2537608" cy="365125"/>
          </a:xfrm>
        </p:spPr>
        <p:txBody>
          <a:bodyPr/>
          <a:lstStyle/>
          <a:p>
            <a:fld id="{AE6966B9-88C7-4C18-8DAE-951CE5677ADC}" type="datetime1">
              <a:rPr lang="en-US" smtClean="0"/>
              <a:t>4/16/2026</a:t>
            </a:fld>
            <a:endParaRPr lang="en-US" dirty="0"/>
          </a:p>
        </p:txBody>
      </p:sp>
      <p:sp>
        <p:nvSpPr>
          <p:cNvPr id="5" name="Footer Placeholder 4">
            <a:extLst>
              <a:ext uri="{FF2B5EF4-FFF2-40B4-BE49-F238E27FC236}">
                <a16:creationId xmlns:a16="http://schemas.microsoft.com/office/drawing/2014/main" id="{0FEDF66D-594D-98A5-DC16-535095F0837C}"/>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A4E3CEB8-06F9-D976-3D0B-C8042085A8B3}"/>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pic>
        <p:nvPicPr>
          <p:cNvPr id="7" name="Picture 6">
            <a:extLst>
              <a:ext uri="{FF2B5EF4-FFF2-40B4-BE49-F238E27FC236}">
                <a16:creationId xmlns:a16="http://schemas.microsoft.com/office/drawing/2014/main" id="{A88DB70B-E377-0420-F34D-FA573770AD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8" name="Rectangle 7">
            <a:extLst>
              <a:ext uri="{FF2B5EF4-FFF2-40B4-BE49-F238E27FC236}">
                <a16:creationId xmlns:a16="http://schemas.microsoft.com/office/drawing/2014/main" id="{8974ED30-27E8-FD84-0775-56DAC374886F}"/>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a:extLst>
              <a:ext uri="{FF2B5EF4-FFF2-40B4-BE49-F238E27FC236}">
                <a16:creationId xmlns:a16="http://schemas.microsoft.com/office/drawing/2014/main" id="{69D867F9-9F28-1211-0344-995D030CC14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285673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A6EDCC3-7D66-958B-66B8-A2D27ABF1CB6}"/>
              </a:ext>
            </a:extLst>
          </p:cNvPr>
          <p:cNvSpPr>
            <a:spLocks noGrp="1"/>
          </p:cNvSpPr>
          <p:nvPr>
            <p:ph type="dt" sz="half" idx="10"/>
          </p:nvPr>
        </p:nvSpPr>
        <p:spPr/>
        <p:txBody>
          <a:bodyPr/>
          <a:lstStyle/>
          <a:p>
            <a:fld id="{968B1CFF-4006-4E64-88B8-712B12C49315}" type="datetime1">
              <a:rPr lang="en-US" smtClean="0"/>
              <a:t>4/16/2026</a:t>
            </a:fld>
            <a:endParaRPr lang="en-US" dirty="0"/>
          </a:p>
        </p:txBody>
      </p:sp>
      <p:sp>
        <p:nvSpPr>
          <p:cNvPr id="4" name="Footer Placeholder 3">
            <a:extLst>
              <a:ext uri="{FF2B5EF4-FFF2-40B4-BE49-F238E27FC236}">
                <a16:creationId xmlns:a16="http://schemas.microsoft.com/office/drawing/2014/main" id="{8A888ECB-ADE2-7478-5646-2CE8499C95E8}"/>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66B56DF6-847F-BB6A-9FAE-49A77E5AD071}"/>
              </a:ext>
            </a:extLst>
          </p:cNvPr>
          <p:cNvSpPr>
            <a:spLocks noGrp="1"/>
          </p:cNvSpPr>
          <p:nvPr>
            <p:ph type="sldNum" sz="quarter" idx="12"/>
          </p:nvPr>
        </p:nvSpPr>
        <p:spPr/>
        <p:txBody>
          <a:bodyPr/>
          <a:lstStyle/>
          <a:p>
            <a:fld id="{92230763-09DA-4369-B759-4F3C13DCD774}" type="slidenum">
              <a:rPr lang="en-US" smtClean="0"/>
              <a:pPr/>
              <a:t>‹#›</a:t>
            </a:fld>
            <a:endParaRPr lang="en-US" dirty="0"/>
          </a:p>
        </p:txBody>
      </p:sp>
      <p:sp>
        <p:nvSpPr>
          <p:cNvPr id="7" name="Text Placeholder 6">
            <a:extLst>
              <a:ext uri="{FF2B5EF4-FFF2-40B4-BE49-F238E27FC236}">
                <a16:creationId xmlns:a16="http://schemas.microsoft.com/office/drawing/2014/main" id="{86EF53E9-FEE4-CCE3-2696-CEE50B69F236}"/>
              </a:ext>
            </a:extLst>
          </p:cNvPr>
          <p:cNvSpPr>
            <a:spLocks noGrp="1"/>
          </p:cNvSpPr>
          <p:nvPr>
            <p:ph type="body" sz="quarter" idx="13" hasCustomPrompt="1"/>
          </p:nvPr>
        </p:nvSpPr>
        <p:spPr>
          <a:xfrm>
            <a:off x="438912" y="1700784"/>
            <a:ext cx="11307762" cy="4210050"/>
          </a:xfrm>
        </p:spPr>
        <p:txBody>
          <a:bodyPr/>
          <a:lstStyle>
            <a:lvl1pPr marL="0" indent="0">
              <a:buNone/>
              <a:defRPr/>
            </a:lvl1pPr>
          </a:lstStyle>
          <a:p>
            <a:pPr lvl="0"/>
            <a:r>
              <a:rPr lang="en-US"/>
              <a:t>Click to add Terminal Learning Objective</a:t>
            </a:r>
          </a:p>
        </p:txBody>
      </p:sp>
      <p:sp>
        <p:nvSpPr>
          <p:cNvPr id="2" name="Text Placeholder 8">
            <a:extLst>
              <a:ext uri="{FF2B5EF4-FFF2-40B4-BE49-F238E27FC236}">
                <a16:creationId xmlns:a16="http://schemas.microsoft.com/office/drawing/2014/main" id="{C64BFD35-504F-31CA-4962-2E7068BE90BC}"/>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463453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EB7C-CB03-89A3-7B8F-653304801D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A008F4-C0FE-A04F-1316-40519194783B}"/>
              </a:ext>
            </a:extLst>
          </p:cNvPr>
          <p:cNvSpPr>
            <a:spLocks noGrp="1"/>
          </p:cNvSpPr>
          <p:nvPr>
            <p:ph type="dt" sz="half" idx="10"/>
          </p:nvPr>
        </p:nvSpPr>
        <p:spPr>
          <a:xfrm>
            <a:off x="517584" y="6356350"/>
            <a:ext cx="2520355" cy="365125"/>
          </a:xfrm>
        </p:spPr>
        <p:txBody>
          <a:bodyPr/>
          <a:lstStyle/>
          <a:p>
            <a:fld id="{14723AFA-9489-4BC8-8B40-71941F7392FC}" type="datetime1">
              <a:rPr lang="en-US" smtClean="0"/>
              <a:t>4/16/2026</a:t>
            </a:fld>
            <a:endParaRPr lang="en-US" dirty="0"/>
          </a:p>
        </p:txBody>
      </p:sp>
      <p:sp>
        <p:nvSpPr>
          <p:cNvPr id="4" name="Footer Placeholder 3">
            <a:extLst>
              <a:ext uri="{FF2B5EF4-FFF2-40B4-BE49-F238E27FC236}">
                <a16:creationId xmlns:a16="http://schemas.microsoft.com/office/drawing/2014/main" id="{A1D5F98F-195F-4717-2F0D-C833AEC95296}"/>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968E8BCE-F264-0A98-BF9C-3FE25038EE7E}"/>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pic>
        <p:nvPicPr>
          <p:cNvPr id="6" name="Picture 5">
            <a:extLst>
              <a:ext uri="{FF2B5EF4-FFF2-40B4-BE49-F238E27FC236}">
                <a16:creationId xmlns:a16="http://schemas.microsoft.com/office/drawing/2014/main" id="{D7D1C29D-6094-2BFD-B1E1-89617B52E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7" name="Rectangle 6">
            <a:extLst>
              <a:ext uri="{FF2B5EF4-FFF2-40B4-BE49-F238E27FC236}">
                <a16:creationId xmlns:a16="http://schemas.microsoft.com/office/drawing/2014/main" id="{E1BE6E9A-F824-49E6-8140-2AEF8F52CE5E}"/>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52E64E12-0840-99A5-D1C2-9A060240BE1E}"/>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58292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Large Righ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2A609CC-C963-22EE-4680-2B61C50E79F0}"/>
              </a:ext>
            </a:extLst>
          </p:cNvPr>
          <p:cNvSpPr>
            <a:spLocks noGrp="1"/>
          </p:cNvSpPr>
          <p:nvPr>
            <p:ph type="dt" sz="half" idx="10"/>
          </p:nvPr>
        </p:nvSpPr>
        <p:spPr>
          <a:xfrm>
            <a:off x="503208" y="6356350"/>
            <a:ext cx="2534732" cy="365125"/>
          </a:xfrm>
        </p:spPr>
        <p:txBody>
          <a:bodyPr/>
          <a:lstStyle/>
          <a:p>
            <a:fld id="{CDF17356-DDAC-463D-8164-4E35BD9B730E}" type="datetime1">
              <a:rPr lang="en-US" smtClean="0"/>
              <a:t>4/16/2026</a:t>
            </a:fld>
            <a:endParaRPr lang="en-US" dirty="0"/>
          </a:p>
        </p:txBody>
      </p:sp>
      <p:sp>
        <p:nvSpPr>
          <p:cNvPr id="6" name="Footer Placeholder 5">
            <a:extLst>
              <a:ext uri="{FF2B5EF4-FFF2-40B4-BE49-F238E27FC236}">
                <a16:creationId xmlns:a16="http://schemas.microsoft.com/office/drawing/2014/main" id="{A36FDB8B-8907-0CA3-4AEF-7BC5E2ABE349}"/>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D2285658-A443-8E24-41A7-00C6F4B0A145}"/>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sp>
        <p:nvSpPr>
          <p:cNvPr id="8" name="Text Placeholder 7">
            <a:extLst>
              <a:ext uri="{FF2B5EF4-FFF2-40B4-BE49-F238E27FC236}">
                <a16:creationId xmlns:a16="http://schemas.microsoft.com/office/drawing/2014/main" id="{09A8B1F3-66ED-3D40-61F2-9193BE944B5A}"/>
              </a:ext>
            </a:extLst>
          </p:cNvPr>
          <p:cNvSpPr>
            <a:spLocks noGrp="1"/>
          </p:cNvSpPr>
          <p:nvPr>
            <p:ph type="body" sz="quarter" idx="13"/>
          </p:nvPr>
        </p:nvSpPr>
        <p:spPr>
          <a:xfrm>
            <a:off x="438912" y="1700784"/>
            <a:ext cx="3535392"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a:extLst>
              <a:ext uri="{FF2B5EF4-FFF2-40B4-BE49-F238E27FC236}">
                <a16:creationId xmlns:a16="http://schemas.microsoft.com/office/drawing/2014/main" id="{E58856A6-5826-A0EF-4451-6DF69A4D193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2" name="Picture Placeholder 11">
            <a:extLst>
              <a:ext uri="{FF2B5EF4-FFF2-40B4-BE49-F238E27FC236}">
                <a16:creationId xmlns:a16="http://schemas.microsoft.com/office/drawing/2014/main" id="{3CFCD236-ACBA-1BAA-C05A-0D88AD70ABCD}"/>
              </a:ext>
            </a:extLst>
          </p:cNvPr>
          <p:cNvSpPr>
            <a:spLocks noGrp="1"/>
          </p:cNvSpPr>
          <p:nvPr>
            <p:ph type="pic" sz="quarter" idx="16" hasCustomPrompt="1"/>
          </p:nvPr>
        </p:nvSpPr>
        <p:spPr>
          <a:xfrm>
            <a:off x="4443984" y="1700784"/>
            <a:ext cx="7315200"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3" name="Text Placeholder 10">
            <a:extLst>
              <a:ext uri="{FF2B5EF4-FFF2-40B4-BE49-F238E27FC236}">
                <a16:creationId xmlns:a16="http://schemas.microsoft.com/office/drawing/2014/main" id="{C953263A-4639-84C0-C3D8-4E58FC26278F}"/>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44009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Right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5394960" cy="4343400"/>
          </a:xfrm>
        </p:spPr>
        <p:txBody>
          <a:bodyPr/>
          <a:lstStyle>
            <a:lvl1pPr marL="228600" indent="-228600">
              <a:buFont typeface="Arial" panose="020B0604020202020204" pitchFamily="34" charset="0"/>
              <a:buChar char="•"/>
              <a:defRPr/>
            </a:lvl1pPr>
          </a:lstStyle>
          <a:p>
            <a:pPr lvl="0"/>
            <a:r>
              <a:rPr lang="en-US"/>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0C6A323F-73F7-2304-DE07-5C77F5C9555A}"/>
              </a:ext>
            </a:extLst>
          </p:cNvPr>
          <p:cNvSpPr>
            <a:spLocks noGrp="1"/>
          </p:cNvSpPr>
          <p:nvPr>
            <p:ph type="pic" sz="quarter" idx="16" hasCustomPrompt="1"/>
          </p:nvPr>
        </p:nvSpPr>
        <p:spPr>
          <a:xfrm>
            <a:off x="6272784" y="1700784"/>
            <a:ext cx="5486400"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Text Placeholder 10">
            <a:extLst>
              <a:ext uri="{FF2B5EF4-FFF2-40B4-BE49-F238E27FC236}">
                <a16:creationId xmlns:a16="http://schemas.microsoft.com/office/drawing/2014/main" id="{B04871BA-F9AE-CDC7-52A3-EC1A2A23390C}"/>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74162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ize Graphic Mediu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11319278" cy="867318"/>
          </a:xfrm>
        </p:spPr>
        <p:txBody>
          <a:bodyPr/>
          <a:lstStyle>
            <a:lvl1pPr marL="0" indent="0">
              <a:buNone/>
              <a:defRPr/>
            </a:lvl1pPr>
          </a:lstStyle>
          <a:p>
            <a:pPr lvl="0"/>
            <a:r>
              <a:rPr lang="en-US"/>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7264DBBB-5B10-087E-7120-3238DBAD09B1}"/>
              </a:ext>
            </a:extLst>
          </p:cNvPr>
          <p:cNvSpPr>
            <a:spLocks noGrp="1"/>
          </p:cNvSpPr>
          <p:nvPr>
            <p:ph type="pic" sz="quarter" idx="16" hasCustomPrompt="1"/>
          </p:nvPr>
        </p:nvSpPr>
        <p:spPr>
          <a:xfrm>
            <a:off x="438912" y="2752344"/>
            <a:ext cx="11320272" cy="329184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Text Placeholder 10">
            <a:extLst>
              <a:ext uri="{FF2B5EF4-FFF2-40B4-BE49-F238E27FC236}">
                <a16:creationId xmlns:a16="http://schemas.microsoft.com/office/drawing/2014/main" id="{A0ACEA95-F3DF-8618-38A4-BFA3ACCA4783}"/>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57415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ize Graph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D060EBA4-132C-A7E3-A83E-DE265CBC4C7C}"/>
              </a:ext>
            </a:extLst>
          </p:cNvPr>
          <p:cNvSpPr>
            <a:spLocks noGrp="1"/>
          </p:cNvSpPr>
          <p:nvPr>
            <p:ph type="pic" sz="quarter" idx="16" hasCustomPrompt="1"/>
          </p:nvPr>
        </p:nvSpPr>
        <p:spPr>
          <a:xfrm>
            <a:off x="438912" y="1700784"/>
            <a:ext cx="11320272"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Text Placeholder 10">
            <a:extLst>
              <a:ext uri="{FF2B5EF4-FFF2-40B4-BE49-F238E27FC236}">
                <a16:creationId xmlns:a16="http://schemas.microsoft.com/office/drawing/2014/main" id="{8F23B25E-A73A-421A-2456-26F4525F0424}"/>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14838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4BA3AC7C-F021-5DC7-91AC-747679518336}"/>
              </a:ext>
            </a:extLst>
          </p:cNvPr>
          <p:cNvSpPr>
            <a:spLocks noGrp="1"/>
          </p:cNvSpPr>
          <p:nvPr>
            <p:ph type="pic" sz="quarter" idx="16" hasCustomPrompt="1"/>
          </p:nvPr>
        </p:nvSpPr>
        <p:spPr>
          <a:xfrm>
            <a:off x="438912"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3" name="Picture Placeholder 11">
            <a:extLst>
              <a:ext uri="{FF2B5EF4-FFF2-40B4-BE49-F238E27FC236}">
                <a16:creationId xmlns:a16="http://schemas.microsoft.com/office/drawing/2014/main" id="{F5FAE5D9-AA18-3DE7-EBB5-0870BE6D321F}"/>
              </a:ext>
            </a:extLst>
          </p:cNvPr>
          <p:cNvSpPr>
            <a:spLocks noGrp="1"/>
          </p:cNvSpPr>
          <p:nvPr>
            <p:ph type="pic" sz="quarter" idx="17" hasCustomPrompt="1"/>
          </p:nvPr>
        </p:nvSpPr>
        <p:spPr>
          <a:xfrm>
            <a:off x="4489318"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755D38E3-A57E-BFBC-1216-21185E38651F}"/>
              </a:ext>
            </a:extLst>
          </p:cNvPr>
          <p:cNvSpPr>
            <a:spLocks noGrp="1"/>
          </p:cNvSpPr>
          <p:nvPr>
            <p:ph type="pic" sz="quarter" idx="18" hasCustomPrompt="1"/>
          </p:nvPr>
        </p:nvSpPr>
        <p:spPr>
          <a:xfrm>
            <a:off x="8560574"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CDD10D4F-493F-A155-DC43-64BA3A71A1A3}"/>
              </a:ext>
            </a:extLst>
          </p:cNvPr>
          <p:cNvSpPr>
            <a:spLocks noGrp="1"/>
          </p:cNvSpPr>
          <p:nvPr>
            <p:ph type="pic" sz="quarter" idx="19" hasCustomPrompt="1"/>
          </p:nvPr>
        </p:nvSpPr>
        <p:spPr>
          <a:xfrm>
            <a:off x="438912"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0" name="Picture Placeholder 11">
            <a:extLst>
              <a:ext uri="{FF2B5EF4-FFF2-40B4-BE49-F238E27FC236}">
                <a16:creationId xmlns:a16="http://schemas.microsoft.com/office/drawing/2014/main" id="{37319367-0AB0-B3CF-E362-0C3BCA9D0980}"/>
              </a:ext>
            </a:extLst>
          </p:cNvPr>
          <p:cNvSpPr>
            <a:spLocks noGrp="1"/>
          </p:cNvSpPr>
          <p:nvPr>
            <p:ph type="pic" sz="quarter" idx="20" hasCustomPrompt="1"/>
          </p:nvPr>
        </p:nvSpPr>
        <p:spPr>
          <a:xfrm>
            <a:off x="4489318"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1" name="Picture Placeholder 11">
            <a:extLst>
              <a:ext uri="{FF2B5EF4-FFF2-40B4-BE49-F238E27FC236}">
                <a16:creationId xmlns:a16="http://schemas.microsoft.com/office/drawing/2014/main" id="{9C492700-2D46-62A0-C52A-99FF4C302B4A}"/>
              </a:ext>
            </a:extLst>
          </p:cNvPr>
          <p:cNvSpPr>
            <a:spLocks noGrp="1"/>
          </p:cNvSpPr>
          <p:nvPr>
            <p:ph type="pic" sz="quarter" idx="21" hasCustomPrompt="1"/>
          </p:nvPr>
        </p:nvSpPr>
        <p:spPr>
          <a:xfrm>
            <a:off x="8558784"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3" name="Text Placeholder 10">
            <a:extLst>
              <a:ext uri="{FF2B5EF4-FFF2-40B4-BE49-F238E27FC236}">
                <a16:creationId xmlns:a16="http://schemas.microsoft.com/office/drawing/2014/main" id="{51D4AFA2-B314-C1A8-0466-79B46D922AA1}"/>
              </a:ext>
            </a:extLst>
          </p:cNvPr>
          <p:cNvSpPr>
            <a:spLocks noGrp="1"/>
          </p:cNvSpPr>
          <p:nvPr>
            <p:ph type="body" sz="quarter" idx="22"/>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425268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Graphics">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F2889C3B-B742-4D9F-B0D9-B6931E6CFDEA}"/>
              </a:ext>
            </a:extLst>
          </p:cNvPr>
          <p:cNvSpPr>
            <a:spLocks noGrp="1"/>
          </p:cNvSpPr>
          <p:nvPr>
            <p:ph type="pic" sz="quarter" idx="16" hasCustomPrompt="1"/>
          </p:nvPr>
        </p:nvSpPr>
        <p:spPr>
          <a:xfrm>
            <a:off x="2507887"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F03A14BD-9FE4-6B90-DC2E-5DC92DED051F}"/>
              </a:ext>
            </a:extLst>
          </p:cNvPr>
          <p:cNvSpPr>
            <a:spLocks noGrp="1"/>
          </p:cNvSpPr>
          <p:nvPr>
            <p:ph type="pic" sz="quarter" idx="17" hasCustomPrompt="1"/>
          </p:nvPr>
        </p:nvSpPr>
        <p:spPr>
          <a:xfrm>
            <a:off x="6483713"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E13677E4-98E5-29D0-655F-912AA17D9D0C}"/>
              </a:ext>
            </a:extLst>
          </p:cNvPr>
          <p:cNvSpPr>
            <a:spLocks noGrp="1"/>
          </p:cNvSpPr>
          <p:nvPr>
            <p:ph type="pic" sz="quarter" idx="18" hasCustomPrompt="1"/>
          </p:nvPr>
        </p:nvSpPr>
        <p:spPr>
          <a:xfrm>
            <a:off x="2507887" y="3981211"/>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0" name="Picture Placeholder 11">
            <a:extLst>
              <a:ext uri="{FF2B5EF4-FFF2-40B4-BE49-F238E27FC236}">
                <a16:creationId xmlns:a16="http://schemas.microsoft.com/office/drawing/2014/main" id="{940365A4-E37E-EED9-7E38-B48320842236}"/>
              </a:ext>
            </a:extLst>
          </p:cNvPr>
          <p:cNvSpPr>
            <a:spLocks noGrp="1"/>
          </p:cNvSpPr>
          <p:nvPr>
            <p:ph type="pic" sz="quarter" idx="19" hasCustomPrompt="1"/>
          </p:nvPr>
        </p:nvSpPr>
        <p:spPr>
          <a:xfrm>
            <a:off x="6483713" y="3977640"/>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userDrawn="1">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userDrawn="1">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userDrawn="1">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userDrawn="1">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Text Placeholder 10">
            <a:extLst>
              <a:ext uri="{FF2B5EF4-FFF2-40B4-BE49-F238E27FC236}">
                <a16:creationId xmlns:a16="http://schemas.microsoft.com/office/drawing/2014/main" id="{58A91402-2CF8-7C7E-7C45-A0B8A97C1428}"/>
              </a:ext>
            </a:extLst>
          </p:cNvPr>
          <p:cNvSpPr>
            <a:spLocks noGrp="1"/>
          </p:cNvSpPr>
          <p:nvPr>
            <p:ph type="body" sz="quarter" idx="20"/>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24633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B1DA054C-BDDC-DA72-3E1F-B2D035976497}"/>
              </a:ext>
            </a:extLst>
          </p:cNvPr>
          <p:cNvSpPr>
            <a:spLocks noGrp="1"/>
          </p:cNvSpPr>
          <p:nvPr>
            <p:ph type="pic" sz="quarter" idx="16" hasCustomPrompt="1"/>
          </p:nvPr>
        </p:nvSpPr>
        <p:spPr>
          <a:xfrm>
            <a:off x="438912"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02845410-B205-E1C0-0D78-F6EF2C95BC83}"/>
              </a:ext>
            </a:extLst>
          </p:cNvPr>
          <p:cNvSpPr>
            <a:spLocks noGrp="1"/>
          </p:cNvSpPr>
          <p:nvPr>
            <p:ph type="pic" sz="quarter" idx="17" hasCustomPrompt="1"/>
          </p:nvPr>
        </p:nvSpPr>
        <p:spPr>
          <a:xfrm>
            <a:off x="4499743"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D4004589-BD96-ED39-6474-60A51F26F2A3}"/>
              </a:ext>
            </a:extLst>
          </p:cNvPr>
          <p:cNvSpPr>
            <a:spLocks noGrp="1"/>
          </p:cNvSpPr>
          <p:nvPr>
            <p:ph type="pic" sz="quarter" idx="18" hasCustomPrompt="1"/>
          </p:nvPr>
        </p:nvSpPr>
        <p:spPr>
          <a:xfrm>
            <a:off x="8560574"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3" name="Content Placeholder 2">
            <a:extLst>
              <a:ext uri="{FF2B5EF4-FFF2-40B4-BE49-F238E27FC236}">
                <a16:creationId xmlns:a16="http://schemas.microsoft.com/office/drawing/2014/main" id="{6A51D40A-9851-2740-4D12-B8C0A7D47CBB}"/>
              </a:ext>
            </a:extLst>
          </p:cNvPr>
          <p:cNvSpPr>
            <a:spLocks noGrp="1"/>
          </p:cNvSpPr>
          <p:nvPr>
            <p:ph sz="half" idx="1" hasCustomPrompt="1"/>
          </p:nvPr>
        </p:nvSpPr>
        <p:spPr>
          <a:xfrm>
            <a:off x="438912" y="1700784"/>
            <a:ext cx="11319278" cy="984050"/>
          </a:xfrm>
        </p:spPr>
        <p:txBody>
          <a:bodyPr/>
          <a:lstStyle>
            <a:lvl1pPr marL="0" indent="0">
              <a:buNone/>
              <a:defRPr/>
            </a:lvl1pPr>
          </a:lstStyle>
          <a:p>
            <a:pPr lvl="0"/>
            <a:r>
              <a:rPr lang="en-US"/>
              <a:t>Click to edit text</a:t>
            </a:r>
          </a:p>
        </p:txBody>
      </p:sp>
      <p:sp>
        <p:nvSpPr>
          <p:cNvPr id="11" name="Text Placeholder 10">
            <a:extLst>
              <a:ext uri="{FF2B5EF4-FFF2-40B4-BE49-F238E27FC236}">
                <a16:creationId xmlns:a16="http://schemas.microsoft.com/office/drawing/2014/main" id="{95804877-C65A-0223-EC50-2070B3C69F75}"/>
              </a:ext>
            </a:extLst>
          </p:cNvPr>
          <p:cNvSpPr>
            <a:spLocks noGrp="1"/>
          </p:cNvSpPr>
          <p:nvPr>
            <p:ph type="body" sz="quarter" idx="19"/>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302582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2A39"/>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5868D6-D39F-CA01-4EB2-895BBAB6D437}"/>
              </a:ext>
            </a:extLst>
          </p:cNvPr>
          <p:cNvSpPr/>
          <p:nvPr userDrawn="1"/>
        </p:nvSpPr>
        <p:spPr>
          <a:xfrm>
            <a:off x="254524" y="473647"/>
            <a:ext cx="11937476" cy="1112748"/>
          </a:xfrm>
          <a:prstGeom prst="rect">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CEA1B29-24AE-4195-50FB-CDC596FF609F}"/>
              </a:ext>
            </a:extLst>
          </p:cNvPr>
          <p:cNvSpPr>
            <a:spLocks noGrp="1"/>
          </p:cNvSpPr>
          <p:nvPr>
            <p:ph type="title"/>
          </p:nvPr>
        </p:nvSpPr>
        <p:spPr>
          <a:xfrm>
            <a:off x="838200" y="1605257"/>
            <a:ext cx="10515600" cy="8132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6BA9D-A6AC-6197-4868-2540E38CF1AD}"/>
              </a:ext>
            </a:extLst>
          </p:cNvPr>
          <p:cNvSpPr>
            <a:spLocks noGrp="1"/>
          </p:cNvSpPr>
          <p:nvPr>
            <p:ph type="body" idx="1"/>
          </p:nvPr>
        </p:nvSpPr>
        <p:spPr>
          <a:xfrm>
            <a:off x="838200" y="2410041"/>
            <a:ext cx="10515600" cy="1869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12814-4CE2-89E3-5ED5-7B9D27F78916}"/>
              </a:ext>
            </a:extLst>
          </p:cNvPr>
          <p:cNvSpPr>
            <a:spLocks noGrp="1"/>
          </p:cNvSpPr>
          <p:nvPr>
            <p:ph type="dt" sz="half" idx="2"/>
          </p:nvPr>
        </p:nvSpPr>
        <p:spPr>
          <a:xfrm>
            <a:off x="29474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968B1CFF-4006-4E64-88B8-712B12C49315}" type="datetime1">
              <a:rPr lang="en-US" smtClean="0"/>
              <a:t>4/16/2026</a:t>
            </a:fld>
            <a:endParaRPr lang="en-US" dirty="0"/>
          </a:p>
        </p:txBody>
      </p:sp>
      <p:sp>
        <p:nvSpPr>
          <p:cNvPr id="5" name="Footer Placeholder 4">
            <a:extLst>
              <a:ext uri="{FF2B5EF4-FFF2-40B4-BE49-F238E27FC236}">
                <a16:creationId xmlns:a16="http://schemas.microsoft.com/office/drawing/2014/main" id="{4A810F17-A592-86E5-2433-E7CD7AE1D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r>
              <a:rPr lang="en-US" dirty="0"/>
              <a:t>UNCLASSIFIED</a:t>
            </a:r>
          </a:p>
        </p:txBody>
      </p:sp>
      <p:sp>
        <p:nvSpPr>
          <p:cNvPr id="6" name="Slide Number Placeholder 5">
            <a:extLst>
              <a:ext uri="{FF2B5EF4-FFF2-40B4-BE49-F238E27FC236}">
                <a16:creationId xmlns:a16="http://schemas.microsoft.com/office/drawing/2014/main" id="{40D5CC12-707E-63AC-6E17-138B36B0FA57}"/>
              </a:ext>
            </a:extLst>
          </p:cNvPr>
          <p:cNvSpPr>
            <a:spLocks noGrp="1"/>
          </p:cNvSpPr>
          <p:nvPr>
            <p:ph type="sldNum" sz="quarter" idx="4"/>
          </p:nvPr>
        </p:nvSpPr>
        <p:spPr>
          <a:xfrm>
            <a:off x="9154060" y="6356350"/>
            <a:ext cx="2532888"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92230763-09DA-4369-B759-4F3C13DCD774}" type="slidenum">
              <a:rPr lang="en-US" smtClean="0"/>
              <a:pPr/>
              <a:t>‹#›</a:t>
            </a:fld>
            <a:endParaRPr lang="en-US" dirty="0"/>
          </a:p>
        </p:txBody>
      </p:sp>
      <p:sp>
        <p:nvSpPr>
          <p:cNvPr id="10" name="Rectangle 9">
            <a:extLst>
              <a:ext uri="{FF2B5EF4-FFF2-40B4-BE49-F238E27FC236}">
                <a16:creationId xmlns:a16="http://schemas.microsoft.com/office/drawing/2014/main" id="{69BEEF44-1992-B106-1EC3-CA0E0C4D55EF}"/>
              </a:ext>
            </a:extLst>
          </p:cNvPr>
          <p:cNvSpPr/>
          <p:nvPr userDrawn="1"/>
        </p:nvSpPr>
        <p:spPr>
          <a:xfrm>
            <a:off x="-11332" y="-12274"/>
            <a:ext cx="12203331" cy="1235318"/>
          </a:xfrm>
          <a:prstGeom prst="rect">
            <a:avLst/>
          </a:prstGeom>
          <a:solidFill>
            <a:srgbClr val="797979">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853A96D-A9F4-CF79-4D38-E03FCF052E94}"/>
              </a:ext>
            </a:extLst>
          </p:cNvPr>
          <p:cNvSpPr/>
          <p:nvPr userDrawn="1"/>
        </p:nvSpPr>
        <p:spPr>
          <a:xfrm>
            <a:off x="-15498" y="256741"/>
            <a:ext cx="11978898" cy="1235318"/>
          </a:xfrm>
          <a:prstGeom prst="rect">
            <a:avLst/>
          </a:prstGeom>
          <a:solidFill>
            <a:srgbClr val="E8B00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1C43DD2-7157-898C-C3B2-49E109A9A7AE}"/>
              </a:ext>
            </a:extLst>
          </p:cNvPr>
          <p:cNvSpPr/>
          <p:nvPr userDrawn="1"/>
        </p:nvSpPr>
        <p:spPr>
          <a:xfrm>
            <a:off x="183552" y="447039"/>
            <a:ext cx="12008448" cy="1149199"/>
          </a:xfrm>
          <a:prstGeom prst="rect">
            <a:avLst/>
          </a:prstGeom>
          <a:solidFill>
            <a:srgbClr val="022A3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8" name="Freeform: Shape 15">
            <a:extLst>
              <a:ext uri="{FF2B5EF4-FFF2-40B4-BE49-F238E27FC236}">
                <a16:creationId xmlns:a16="http://schemas.microsoft.com/office/drawing/2014/main" id="{E45704D1-3B4C-F090-A155-617E84D7500E}"/>
              </a:ext>
            </a:extLst>
          </p:cNvPr>
          <p:cNvSpPr/>
          <p:nvPr userDrawn="1"/>
        </p:nvSpPr>
        <p:spPr>
          <a:xfrm>
            <a:off x="10648950" y="652377"/>
            <a:ext cx="1539875"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875" h="758825">
                <a:moveTo>
                  <a:pt x="1539875" y="6350"/>
                </a:moveTo>
                <a:lnTo>
                  <a:pt x="1539875" y="758825"/>
                </a:lnTo>
                <a:lnTo>
                  <a:pt x="0" y="752475"/>
                </a:lnTo>
                <a:lnTo>
                  <a:pt x="301625" y="0"/>
                </a:lnTo>
                <a:lnTo>
                  <a:pt x="1539875" y="635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descr="Logo&#10;&#10;Description automatically generated">
            <a:extLst>
              <a:ext uri="{FF2B5EF4-FFF2-40B4-BE49-F238E27FC236}">
                <a16:creationId xmlns:a16="http://schemas.microsoft.com/office/drawing/2014/main" id="{34424F14-A8A9-557B-DD1F-97B705E9B834}"/>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1117603" y="579437"/>
            <a:ext cx="819873" cy="819873"/>
          </a:xfrm>
          <a:prstGeom prst="rect">
            <a:avLst/>
          </a:prstGeom>
          <a:effectLst/>
        </p:spPr>
      </p:pic>
      <p:sp>
        <p:nvSpPr>
          <p:cNvPr id="21" name="Freeform: Shape 16">
            <a:extLst>
              <a:ext uri="{FF2B5EF4-FFF2-40B4-BE49-F238E27FC236}">
                <a16:creationId xmlns:a16="http://schemas.microsoft.com/office/drawing/2014/main" id="{6F640194-3072-57D4-F023-D73CFF51AAFE}"/>
              </a:ext>
            </a:extLst>
          </p:cNvPr>
          <p:cNvSpPr/>
          <p:nvPr userDrawn="1"/>
        </p:nvSpPr>
        <p:spPr>
          <a:xfrm>
            <a:off x="10274302" y="652377"/>
            <a:ext cx="609600"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758825">
                <a:moveTo>
                  <a:pt x="609600" y="0"/>
                </a:moveTo>
                <a:lnTo>
                  <a:pt x="314325" y="755650"/>
                </a:lnTo>
                <a:lnTo>
                  <a:pt x="0" y="758825"/>
                </a:lnTo>
                <a:lnTo>
                  <a:pt x="317500" y="0"/>
                </a:lnTo>
                <a:lnTo>
                  <a:pt x="609600"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 name="Freeform: Shape 19">
            <a:extLst>
              <a:ext uri="{FF2B5EF4-FFF2-40B4-BE49-F238E27FC236}">
                <a16:creationId xmlns:a16="http://schemas.microsoft.com/office/drawing/2014/main" id="{8F85105C-5C5D-D67C-F46C-F63CE8E961D8}"/>
              </a:ext>
            </a:extLst>
          </p:cNvPr>
          <p:cNvSpPr/>
          <p:nvPr userDrawn="1"/>
        </p:nvSpPr>
        <p:spPr>
          <a:xfrm>
            <a:off x="10058402" y="652378"/>
            <a:ext cx="473073" cy="666661"/>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425450 w 609600"/>
              <a:gd name="connsiteY3" fmla="*/ 0 h 758825"/>
              <a:gd name="connsiteX4" fmla="*/ 609600 w 609600"/>
              <a:gd name="connsiteY4" fmla="*/ 0 h 758825"/>
              <a:gd name="connsiteX0" fmla="*/ 444500 w 444500"/>
              <a:gd name="connsiteY0" fmla="*/ 0 h 755650"/>
              <a:gd name="connsiteX1" fmla="*/ 149225 w 444500"/>
              <a:gd name="connsiteY1" fmla="*/ 755650 h 755650"/>
              <a:gd name="connsiteX2" fmla="*/ 0 w 444500"/>
              <a:gd name="connsiteY2" fmla="*/ 752475 h 755650"/>
              <a:gd name="connsiteX3" fmla="*/ 260350 w 444500"/>
              <a:gd name="connsiteY3" fmla="*/ 0 h 755650"/>
              <a:gd name="connsiteX4" fmla="*/ 444500 w 444500"/>
              <a:gd name="connsiteY4" fmla="*/ 0 h 755650"/>
              <a:gd name="connsiteX0" fmla="*/ 444500 w 444500"/>
              <a:gd name="connsiteY0" fmla="*/ 0 h 755650"/>
              <a:gd name="connsiteX1" fmla="*/ 149225 w 444500"/>
              <a:gd name="connsiteY1" fmla="*/ 755650 h 755650"/>
              <a:gd name="connsiteX2" fmla="*/ 0 w 444500"/>
              <a:gd name="connsiteY2" fmla="*/ 752475 h 755650"/>
              <a:gd name="connsiteX3" fmla="*/ 307975 w 444500"/>
              <a:gd name="connsiteY3" fmla="*/ 0 h 755650"/>
              <a:gd name="connsiteX4" fmla="*/ 444500 w 444500"/>
              <a:gd name="connsiteY4" fmla="*/ 0 h 755650"/>
              <a:gd name="connsiteX0" fmla="*/ 441325 w 441325"/>
              <a:gd name="connsiteY0" fmla="*/ 0 h 758825"/>
              <a:gd name="connsiteX1" fmla="*/ 146050 w 441325"/>
              <a:gd name="connsiteY1" fmla="*/ 755650 h 758825"/>
              <a:gd name="connsiteX2" fmla="*/ 0 w 441325"/>
              <a:gd name="connsiteY2" fmla="*/ 758825 h 758825"/>
              <a:gd name="connsiteX3" fmla="*/ 304800 w 441325"/>
              <a:gd name="connsiteY3" fmla="*/ 0 h 758825"/>
              <a:gd name="connsiteX4" fmla="*/ 441325 w 441325"/>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25" h="758825">
                <a:moveTo>
                  <a:pt x="441325" y="0"/>
                </a:moveTo>
                <a:lnTo>
                  <a:pt x="146050" y="755650"/>
                </a:lnTo>
                <a:lnTo>
                  <a:pt x="0" y="758825"/>
                </a:lnTo>
                <a:lnTo>
                  <a:pt x="304800" y="0"/>
                </a:lnTo>
                <a:lnTo>
                  <a:pt x="441325"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Action Button: Blank 8">
            <a:hlinkClick r:id="" action="ppaction://hlinkshowjump?jump=lastslide" highlightClick="1"/>
            <a:extLst>
              <a:ext uri="{FF2B5EF4-FFF2-40B4-BE49-F238E27FC236}">
                <a16:creationId xmlns:a16="http://schemas.microsoft.com/office/drawing/2014/main" id="{B80FD7AF-BEC1-65D3-5434-C49C235C9721}"/>
              </a:ext>
            </a:extLst>
          </p:cNvPr>
          <p:cNvSpPr/>
          <p:nvPr userDrawn="1"/>
        </p:nvSpPr>
        <p:spPr>
          <a:xfrm>
            <a:off x="11215269" y="247019"/>
            <a:ext cx="752343" cy="218166"/>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100" dirty="0"/>
              <a:t>Glossary</a:t>
            </a:r>
          </a:p>
        </p:txBody>
      </p:sp>
      <p:pic>
        <p:nvPicPr>
          <p:cNvPr id="24" name="Picture 23" descr="Text&#10;&#10;AI-generated content may be incorrect.">
            <a:extLst>
              <a:ext uri="{FF2B5EF4-FFF2-40B4-BE49-F238E27FC236}">
                <a16:creationId xmlns:a16="http://schemas.microsoft.com/office/drawing/2014/main" id="{2585A5F7-F22D-6DF4-2863-A16828E2DE88}"/>
              </a:ext>
            </a:extLst>
          </p:cNvPr>
          <p:cNvPicPr>
            <a:picLocks noChangeAspect="1"/>
          </p:cNvPicPr>
          <p:nvPr userDrawn="1"/>
        </p:nvPicPr>
        <p:blipFill>
          <a:blip r:embed="rId23"/>
          <a:stretch>
            <a:fillRect/>
          </a:stretch>
        </p:blipFill>
        <p:spPr>
          <a:xfrm>
            <a:off x="213995" y="480388"/>
            <a:ext cx="1746885" cy="1116220"/>
          </a:xfrm>
          <a:prstGeom prst="rect">
            <a:avLst/>
          </a:prstGeom>
        </p:spPr>
      </p:pic>
    </p:spTree>
    <p:extLst>
      <p:ext uri="{BB962C8B-B14F-4D97-AF65-F5344CB8AC3E}">
        <p14:creationId xmlns:p14="http://schemas.microsoft.com/office/powerpoint/2010/main" val="3736831245"/>
      </p:ext>
    </p:extLst>
  </p:cSld>
  <p:clrMap bg1="dk1" tx1="lt1" bg2="dk2" tx2="lt2" accent1="accent1" accent2="accent2" accent3="accent3" accent4="accent4" accent5="accent5" accent6="accent6" hlink="hlink" folHlink="folHlink"/>
  <p:sldLayoutIdLst>
    <p:sldLayoutId id="2147483679" r:id="rId1"/>
    <p:sldLayoutId id="2147483705" r:id="rId2"/>
    <p:sldLayoutId id="2147483687" r:id="rId3"/>
    <p:sldLayoutId id="2147483692" r:id="rId4"/>
    <p:sldLayoutId id="2147483706" r:id="rId5"/>
    <p:sldLayoutId id="2147483707" r:id="rId6"/>
    <p:sldLayoutId id="2147483708" r:id="rId7"/>
    <p:sldLayoutId id="2147483710" r:id="rId8"/>
    <p:sldLayoutId id="2147483709" r:id="rId9"/>
    <p:sldLayoutId id="2147483712" r:id="rId10"/>
    <p:sldLayoutId id="2147483685" r:id="rId11"/>
    <p:sldLayoutId id="2147483697" r:id="rId12"/>
    <p:sldLayoutId id="2147483701" r:id="rId13"/>
    <p:sldLayoutId id="2147483699" r:id="rId14"/>
    <p:sldLayoutId id="2147483711" r:id="rId15"/>
    <p:sldLayoutId id="2147483702" r:id="rId16"/>
    <p:sldLayoutId id="2147483694" r:id="rId17"/>
    <p:sldLayoutId id="2147483695" r:id="rId18"/>
    <p:sldLayoutId id="2147483681" r:id="rId19"/>
    <p:sldLayoutId id="2147483684" r:id="rId20"/>
  </p:sldLayoutIdLst>
  <p:hf hd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07" userDrawn="1">
          <p15:clr>
            <a:srgbClr val="F26B43"/>
          </p15:clr>
        </p15:guide>
        <p15:guide id="2" pos="740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urldefense.us/v3/__https:/www.mynavyhr.navy.mil/Support-Services/Culture-Resilience/Warrior-Toughness/__;!!DJ_L93zn18-Ojg!k6WNEE53eJcX8qQtlntn2G8TYBjeXuqUY5zsYrtZh2TMWk2Zx4gkmRoH19LGRYEoETaEinj0szwQSgDZ31nZ4aE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mynavyhr.navy.mil/Support-Services/Culture-Resilience/Family-Readiness/Fleet-Family-Suppor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www.militaryonesource.mil/benefits/peer-to-peer-suppor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C620CB-41B0-A210-34C2-7885DBFBC63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Welcome</a:t>
            </a:r>
          </a:p>
        </p:txBody>
      </p:sp>
      <p:pic>
        <p:nvPicPr>
          <p:cNvPr id="7" name="Picture 6" descr="Warrior Toughness logo. Mind, body, spirit.">
            <a:extLst>
              <a:ext uri="{FF2B5EF4-FFF2-40B4-BE49-F238E27FC236}">
                <a16:creationId xmlns:a16="http://schemas.microsoft.com/office/drawing/2014/main" id="{71857017-E28F-F9BD-8BDB-61139D44A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247" y="855354"/>
            <a:ext cx="5635507" cy="5635507"/>
          </a:xfrm>
          <a:prstGeom prst="rect">
            <a:avLst/>
          </a:prstGeom>
          <a:effectLst>
            <a:outerShdw blurRad="177800" dist="114300" dir="2700000" algn="tl" rotWithShape="0">
              <a:prstClr val="black">
                <a:alpha val="40000"/>
              </a:prstClr>
            </a:outerShdw>
          </a:effectLst>
        </p:spPr>
      </p:pic>
    </p:spTree>
    <p:extLst>
      <p:ext uri="{BB962C8B-B14F-4D97-AF65-F5344CB8AC3E}">
        <p14:creationId xmlns:p14="http://schemas.microsoft.com/office/powerpoint/2010/main" val="182497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Empathetic Listening</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What is empathetic listening?</a:t>
            </a:r>
          </a:p>
        </p:txBody>
      </p:sp>
      <p:pic>
        <p:nvPicPr>
          <p:cNvPr id="7" name="Picture 6" descr="A comparison of two conversations: In one, the speaker gestures with open hands, appearing emotionally expressive; in the other, the listener looks visibly upset.">
            <a:extLst>
              <a:ext uri="{FF2B5EF4-FFF2-40B4-BE49-F238E27FC236}">
                <a16:creationId xmlns:a16="http://schemas.microsoft.com/office/drawing/2014/main" id="{62A67CB1-245D-F29B-DE16-EED494E2909B}"/>
              </a:ext>
            </a:extLst>
          </p:cNvPr>
          <p:cNvPicPr>
            <a:picLocks noChangeAspect="1"/>
          </p:cNvPicPr>
          <p:nvPr/>
        </p:nvPicPr>
        <p:blipFill>
          <a:blip r:embed="rId3"/>
          <a:srcRect/>
          <a:stretch/>
        </p:blipFill>
        <p:spPr>
          <a:xfrm>
            <a:off x="430697" y="1700784"/>
            <a:ext cx="11330606" cy="4343399"/>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10</a:t>
            </a:fld>
            <a:endParaRPr lang="en-US" dirty="0"/>
          </a:p>
        </p:txBody>
      </p:sp>
    </p:spTree>
    <p:extLst>
      <p:ext uri="{BB962C8B-B14F-4D97-AF65-F5344CB8AC3E}">
        <p14:creationId xmlns:p14="http://schemas.microsoft.com/office/powerpoint/2010/main" val="269664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Support Options</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When would you provide emotional support?</a:t>
            </a:r>
          </a:p>
        </p:txBody>
      </p:sp>
      <p:pic>
        <p:nvPicPr>
          <p:cNvPr id="5" name="Picture 4" descr="A collage of Sailors in conversation featuring emotions such as visible upset, close-up shots of hands clasped together, and a serious discussion.">
            <a:extLst>
              <a:ext uri="{FF2B5EF4-FFF2-40B4-BE49-F238E27FC236}">
                <a16:creationId xmlns:a16="http://schemas.microsoft.com/office/drawing/2014/main" id="{AEE5F38A-7E0E-F060-B65D-153C53EDE962}"/>
              </a:ext>
            </a:extLst>
          </p:cNvPr>
          <p:cNvPicPr>
            <a:picLocks noChangeAspect="1"/>
          </p:cNvPicPr>
          <p:nvPr/>
        </p:nvPicPr>
        <p:blipFill>
          <a:blip r:embed="rId3"/>
          <a:srcRect/>
          <a:stretch/>
        </p:blipFill>
        <p:spPr>
          <a:xfrm>
            <a:off x="430696" y="1700784"/>
            <a:ext cx="11330608" cy="4343399"/>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11</a:t>
            </a:fld>
            <a:endParaRPr lang="en-US" dirty="0"/>
          </a:p>
        </p:txBody>
      </p:sp>
    </p:spTree>
    <p:extLst>
      <p:ext uri="{BB962C8B-B14F-4D97-AF65-F5344CB8AC3E}">
        <p14:creationId xmlns:p14="http://schemas.microsoft.com/office/powerpoint/2010/main" val="316485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CD4620-0332-EBDF-4AFB-6D80C58B8E42}"/>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Call to Action</a:t>
            </a:r>
          </a:p>
        </p:txBody>
      </p:sp>
      <p:pic>
        <p:nvPicPr>
          <p:cNvPr id="4" name="Picture 3">
            <a:extLst>
              <a:ext uri="{FF2B5EF4-FFF2-40B4-BE49-F238E27FC236}">
                <a16:creationId xmlns:a16="http://schemas.microsoft.com/office/drawing/2014/main" id="{A09EBF06-6621-9E0C-FFE1-BA6B6AB1BE0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29769" y="2752841"/>
            <a:ext cx="11329414" cy="3295276"/>
          </a:xfrm>
          <a:prstGeom prst="rect">
            <a:avLst/>
          </a:prstGeom>
        </p:spPr>
      </p:pic>
      <p:sp>
        <p:nvSpPr>
          <p:cNvPr id="3" name="TextBox 2">
            <a:extLst>
              <a:ext uri="{FF2B5EF4-FFF2-40B4-BE49-F238E27FC236}">
                <a16:creationId xmlns:a16="http://schemas.microsoft.com/office/drawing/2014/main" id="{FF23C9AC-98D5-1A9C-4554-193DD4243A05}"/>
              </a:ext>
            </a:extLst>
          </p:cNvPr>
          <p:cNvSpPr txBox="1">
            <a:spLocks/>
          </p:cNvSpPr>
          <p:nvPr/>
        </p:nvSpPr>
        <p:spPr>
          <a:xfrm>
            <a:off x="429769" y="1662684"/>
            <a:ext cx="10718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Be empathetic! Help your buddy get back to the fight!</a:t>
            </a:r>
          </a:p>
        </p:txBody>
      </p:sp>
      <p:sp>
        <p:nvSpPr>
          <p:cNvPr id="2" name="Footer Placeholder 1">
            <a:extLst>
              <a:ext uri="{FF2B5EF4-FFF2-40B4-BE49-F238E27FC236}">
                <a16:creationId xmlns:a16="http://schemas.microsoft.com/office/drawing/2014/main" id="{9E40963D-CA90-F7B9-55A7-A631DC553258}"/>
              </a:ext>
            </a:extLst>
          </p:cNvPr>
          <p:cNvSpPr>
            <a:spLocks noGrp="1"/>
          </p:cNvSpPr>
          <p:nvPr>
            <p:ph type="ftr" sz="quarter" idx="11"/>
          </p:nvPr>
        </p:nvSpPr>
        <p:spPr/>
        <p:txBody>
          <a:bodyPr/>
          <a:lstStyle/>
          <a:p>
            <a:r>
              <a:rPr lang="en-US" dirty="0"/>
              <a:t>UNCLASSIFIED</a:t>
            </a:r>
          </a:p>
        </p:txBody>
      </p:sp>
      <p:sp>
        <p:nvSpPr>
          <p:cNvPr id="5" name="Slide Number Placeholder 2">
            <a:extLst>
              <a:ext uri="{FF2B5EF4-FFF2-40B4-BE49-F238E27FC236}">
                <a16:creationId xmlns:a16="http://schemas.microsoft.com/office/drawing/2014/main" id="{6B26AED2-0B98-8DA9-0AE0-9551B244C931}"/>
              </a:ext>
            </a:extLst>
          </p:cNvPr>
          <p:cNvSpPr>
            <a:spLocks noGrp="1"/>
          </p:cNvSpPr>
          <p:nvPr>
            <p:ph type="sldNum" sz="quarter" idx="12"/>
          </p:nvPr>
        </p:nvSpPr>
        <p:spPr/>
        <p:txBody>
          <a:bodyPr/>
          <a:lstStyle/>
          <a:p>
            <a:fld id="{92230763-09DA-4369-B759-4F3C13DCD774}" type="slidenum">
              <a:rPr lang="en-US" smtClean="0"/>
              <a:pPr/>
              <a:t>12</a:t>
            </a:fld>
            <a:endParaRPr lang="en-US" dirty="0"/>
          </a:p>
        </p:txBody>
      </p:sp>
    </p:spTree>
    <p:extLst>
      <p:ext uri="{BB962C8B-B14F-4D97-AF65-F5344CB8AC3E}">
        <p14:creationId xmlns:p14="http://schemas.microsoft.com/office/powerpoint/2010/main" val="151787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FBE6B7-5AD5-82ED-1BB0-1EFF36EBF777}"/>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Warrior Toughness QR Code</a:t>
            </a:r>
          </a:p>
        </p:txBody>
      </p:sp>
      <p:pic>
        <p:nvPicPr>
          <p:cNvPr id="7" name="Picture 6" descr="Qr code. Warrior Toughness logo. Mind, body, spirt.">
            <a:hlinkClick r:id="rId3" tooltip="Warrior Toughness"/>
            <a:extLst>
              <a:ext uri="{FF2B5EF4-FFF2-40B4-BE49-F238E27FC236}">
                <a16:creationId xmlns:a16="http://schemas.microsoft.com/office/drawing/2014/main" id="{6B1C621C-EDE0-95CA-AE49-51E24916DC2A}"/>
              </a:ext>
            </a:extLst>
          </p:cNvPr>
          <p:cNvPicPr>
            <a:picLocks noChangeAspect="1"/>
          </p:cNvPicPr>
          <p:nvPr/>
        </p:nvPicPr>
        <p:blipFill>
          <a:blip r:embed="rId4"/>
          <a:stretch>
            <a:fillRect/>
          </a:stretch>
        </p:blipFill>
        <p:spPr>
          <a:xfrm>
            <a:off x="426720" y="1700784"/>
            <a:ext cx="11338560" cy="4346448"/>
          </a:xfrm>
          <a:prstGeom prst="rect">
            <a:avLst/>
          </a:prstGeom>
        </p:spPr>
      </p:pic>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210A90A8-718D-F9AB-56F5-2668DED0F9A1}"/>
              </a:ext>
            </a:extLst>
          </p:cNvPr>
          <p:cNvSpPr>
            <a:spLocks noGrp="1"/>
          </p:cNvSpPr>
          <p:nvPr>
            <p:ph type="sldNum" sz="quarter" idx="12"/>
          </p:nvPr>
        </p:nvSpPr>
        <p:spPr/>
        <p:txBody>
          <a:bodyPr/>
          <a:lstStyle/>
          <a:p>
            <a:fld id="{92230763-09DA-4369-B759-4F3C13DCD774}" type="slidenum">
              <a:rPr lang="en-US" smtClean="0"/>
              <a:t>13</a:t>
            </a:fld>
            <a:endParaRPr lang="en-US" dirty="0"/>
          </a:p>
        </p:txBody>
      </p:sp>
    </p:spTree>
    <p:extLst>
      <p:ext uri="{BB962C8B-B14F-4D97-AF65-F5344CB8AC3E}">
        <p14:creationId xmlns:p14="http://schemas.microsoft.com/office/powerpoint/2010/main" val="75880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9E2D211-27FE-096C-92AA-6083327A758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References</a:t>
            </a:r>
          </a:p>
        </p:txBody>
      </p:sp>
      <p:sp>
        <p:nvSpPr>
          <p:cNvPr id="6" name="Text Placeholder 5">
            <a:extLst>
              <a:ext uri="{FF2B5EF4-FFF2-40B4-BE49-F238E27FC236}">
                <a16:creationId xmlns:a16="http://schemas.microsoft.com/office/drawing/2014/main" id="{617B1A3E-1673-7800-BD41-2E2823DB9B60}"/>
              </a:ext>
            </a:extLst>
          </p:cNvPr>
          <p:cNvSpPr>
            <a:spLocks noGrp="1"/>
          </p:cNvSpPr>
          <p:nvPr>
            <p:ph type="body" sz="quarter" idx="13"/>
          </p:nvPr>
        </p:nvSpPr>
        <p:spPr>
          <a:xfrm>
            <a:off x="438912" y="1700784"/>
            <a:ext cx="11188461" cy="4538362"/>
          </a:xfrm>
        </p:spPr>
        <p:txBody>
          <a:bodyPr>
            <a:normAutofit/>
          </a:bodyPr>
          <a:lstStyle/>
          <a:p>
            <a:r>
              <a:rPr lang="en-US" sz="4400" dirty="0"/>
              <a:t>Tools and Resources</a:t>
            </a:r>
          </a:p>
          <a:p>
            <a:pPr marL="228600" indent="-228600">
              <a:buFont typeface="Arial" panose="020B0604020202020204" pitchFamily="34" charset="0"/>
              <a:buChar char="•"/>
            </a:pPr>
            <a:r>
              <a:rPr lang="en-US" dirty="0"/>
              <a:t>988 Lifeline: If you need emotional support, reach out to the national mental health hotline: 988.</a:t>
            </a:r>
          </a:p>
          <a:p>
            <a:pPr marL="228600" indent="-228600">
              <a:buFont typeface="Arial" panose="020B0604020202020204" pitchFamily="34" charset="0"/>
              <a:buChar char="•"/>
            </a:pPr>
            <a:r>
              <a:rPr lang="en-US" dirty="0"/>
              <a:t>Chaplains: SECNAVINST 1730.11, complete Confidential Communication authority (Ref RP)</a:t>
            </a:r>
          </a:p>
        </p:txBody>
      </p:sp>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210A90A8-718D-F9AB-56F5-2668DED0F9A1}"/>
              </a:ext>
            </a:extLst>
          </p:cNvPr>
          <p:cNvSpPr>
            <a:spLocks noGrp="1"/>
          </p:cNvSpPr>
          <p:nvPr>
            <p:ph type="sldNum" sz="quarter" idx="12"/>
          </p:nvPr>
        </p:nvSpPr>
        <p:spPr/>
        <p:txBody>
          <a:bodyPr/>
          <a:lstStyle/>
          <a:p>
            <a:fld id="{92230763-09DA-4369-B759-4F3C13DCD774}" type="slidenum">
              <a:rPr lang="en-US" smtClean="0"/>
              <a:t>14</a:t>
            </a:fld>
            <a:endParaRPr lang="en-US" dirty="0"/>
          </a:p>
        </p:txBody>
      </p:sp>
    </p:spTree>
    <p:extLst>
      <p:ext uri="{BB962C8B-B14F-4D97-AF65-F5344CB8AC3E}">
        <p14:creationId xmlns:p14="http://schemas.microsoft.com/office/powerpoint/2010/main" val="3070286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9E2D211-27FE-096C-92AA-6083327A758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References (continued)</a:t>
            </a:r>
          </a:p>
        </p:txBody>
      </p:sp>
      <p:sp>
        <p:nvSpPr>
          <p:cNvPr id="6" name="Text Placeholder 5">
            <a:extLst>
              <a:ext uri="{FF2B5EF4-FFF2-40B4-BE49-F238E27FC236}">
                <a16:creationId xmlns:a16="http://schemas.microsoft.com/office/drawing/2014/main" id="{617B1A3E-1673-7800-BD41-2E2823DB9B60}"/>
              </a:ext>
            </a:extLst>
          </p:cNvPr>
          <p:cNvSpPr>
            <a:spLocks noGrp="1"/>
          </p:cNvSpPr>
          <p:nvPr>
            <p:ph type="body" sz="quarter" idx="13"/>
          </p:nvPr>
        </p:nvSpPr>
        <p:spPr>
          <a:xfrm>
            <a:off x="438912" y="1700784"/>
            <a:ext cx="11188461" cy="4538362"/>
          </a:xfrm>
        </p:spPr>
        <p:txBody>
          <a:bodyPr>
            <a:normAutofit/>
          </a:bodyPr>
          <a:lstStyle/>
          <a:p>
            <a:r>
              <a:rPr lang="en-US" sz="4400" dirty="0"/>
              <a:t>Tools and Resources</a:t>
            </a:r>
          </a:p>
          <a:p>
            <a:pPr marL="228600" indent="-228600">
              <a:buFont typeface="Arial" panose="020B0604020202020204" pitchFamily="34" charset="0"/>
              <a:buChar char="•"/>
            </a:pPr>
            <a:r>
              <a:rPr lang="en-US" dirty="0"/>
              <a:t>DoDI 6495.02, Volume 1, "Adult Sexual Assault Prevention and Response: Program Procedures," March 28, 2013, Incorporating Change 8, July 26, 2024</a:t>
            </a:r>
          </a:p>
          <a:p>
            <a:pPr marL="228600" indent="-228600">
              <a:buFont typeface="Arial" panose="020B0604020202020204" pitchFamily="34" charset="0"/>
              <a:buChar char="•"/>
            </a:pPr>
            <a:r>
              <a:rPr lang="en-US" dirty="0" err="1">
                <a:hlinkClick r:id="rId3" tooltip="MyNavy Fleet and Family Support"/>
              </a:rPr>
              <a:t>MyNavy</a:t>
            </a:r>
            <a:r>
              <a:rPr lang="en-US" dirty="0">
                <a:hlinkClick r:id="rId3" tooltip="MyNavy Fleet and Family Support"/>
              </a:rPr>
              <a:t>: Fleet and Family Support</a:t>
            </a:r>
            <a:endParaRPr lang="en-US" dirty="0"/>
          </a:p>
          <a:p>
            <a:pPr marL="228600" indent="-228600">
              <a:buFont typeface="Arial" panose="020B0604020202020204" pitchFamily="34" charset="0"/>
              <a:buChar char="•"/>
            </a:pPr>
            <a:r>
              <a:rPr lang="en-US" dirty="0">
                <a:hlinkClick r:id="rId4" tooltip="Military OneSource: Peer-to-Peer Support"/>
              </a:rPr>
              <a:t>Military OneSource: Peer-to-Peer Support</a:t>
            </a:r>
            <a:endParaRPr lang="en-US" dirty="0"/>
          </a:p>
          <a:p>
            <a:pPr marL="228600" indent="-228600">
              <a:buFont typeface="Arial" panose="020B0604020202020204" pitchFamily="34" charset="0"/>
              <a:buChar char="•"/>
            </a:pPr>
            <a:r>
              <a:rPr lang="en-US" dirty="0"/>
              <a:t>Mental Health Playbook</a:t>
            </a:r>
          </a:p>
          <a:p>
            <a:pPr marL="228600" indent="-228600">
              <a:buFont typeface="Arial" panose="020B0604020202020204" pitchFamily="34" charset="0"/>
              <a:buChar char="•"/>
            </a:pPr>
            <a:r>
              <a:rPr lang="en-US" dirty="0"/>
              <a:t>MyNavy Family APP</a:t>
            </a:r>
          </a:p>
          <a:p>
            <a:pPr marL="228600" indent="-228600">
              <a:buFont typeface="Arial" panose="020B0604020202020204" pitchFamily="34" charset="0"/>
              <a:buChar char="•"/>
            </a:pPr>
            <a:r>
              <a:rPr lang="en-US" dirty="0"/>
              <a:t>Warrior Toughness Placemat</a:t>
            </a:r>
          </a:p>
        </p:txBody>
      </p:sp>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210A90A8-718D-F9AB-56F5-2668DED0F9A1}"/>
              </a:ext>
            </a:extLst>
          </p:cNvPr>
          <p:cNvSpPr>
            <a:spLocks noGrp="1"/>
          </p:cNvSpPr>
          <p:nvPr>
            <p:ph type="sldNum" sz="quarter" idx="12"/>
          </p:nvPr>
        </p:nvSpPr>
        <p:spPr/>
        <p:txBody>
          <a:bodyPr/>
          <a:lstStyle/>
          <a:p>
            <a:fld id="{92230763-09DA-4369-B759-4F3C13DCD774}" type="slidenum">
              <a:rPr lang="en-US" smtClean="0"/>
              <a:t>15</a:t>
            </a:fld>
            <a:endParaRPr lang="en-US" dirty="0"/>
          </a:p>
        </p:txBody>
      </p:sp>
    </p:spTree>
    <p:extLst>
      <p:ext uri="{BB962C8B-B14F-4D97-AF65-F5344CB8AC3E}">
        <p14:creationId xmlns:p14="http://schemas.microsoft.com/office/powerpoint/2010/main" val="53427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66B5A-F997-363C-3951-CFD9056E0786}"/>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96AA8859-42ED-6782-A4AC-36620CE13E23}"/>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Glossary</a:t>
            </a:r>
          </a:p>
        </p:txBody>
      </p:sp>
      <p:sp>
        <p:nvSpPr>
          <p:cNvPr id="11" name="Text Placeholder 5">
            <a:extLst>
              <a:ext uri="{FF2B5EF4-FFF2-40B4-BE49-F238E27FC236}">
                <a16:creationId xmlns:a16="http://schemas.microsoft.com/office/drawing/2014/main" id="{A5940F13-9C81-3F94-7AC4-E5D2E0B5D52C}"/>
              </a:ext>
              <a:ext uri="{C183D7F6-B498-43B3-948B-1728B52AA6E4}">
                <adec:decorative xmlns:adec="http://schemas.microsoft.com/office/drawing/2017/decorative" val="1"/>
              </a:ext>
            </a:extLst>
          </p:cNvPr>
          <p:cNvSpPr txBox="1">
            <a:spLocks/>
          </p:cNvSpPr>
          <p:nvPr/>
        </p:nvSpPr>
        <p:spPr>
          <a:xfrm>
            <a:off x="438912" y="1700785"/>
            <a:ext cx="11188461" cy="745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Glossary</a:t>
            </a:r>
            <a:endParaRPr lang="en-US" dirty="0"/>
          </a:p>
        </p:txBody>
      </p:sp>
      <p:graphicFrame>
        <p:nvGraphicFramePr>
          <p:cNvPr id="3" name="Table 2">
            <a:extLst>
              <a:ext uri="{FF2B5EF4-FFF2-40B4-BE49-F238E27FC236}">
                <a16:creationId xmlns:a16="http://schemas.microsoft.com/office/drawing/2014/main" id="{1BCC6A67-D9F7-1267-F5E9-08431ACEB995}"/>
              </a:ext>
            </a:extLst>
          </p:cNvPr>
          <p:cNvGraphicFramePr>
            <a:graphicFrameLocks noGrp="1"/>
          </p:cNvGraphicFramePr>
          <p:nvPr/>
        </p:nvGraphicFramePr>
        <p:xfrm>
          <a:off x="564627" y="2446021"/>
          <a:ext cx="10015572" cy="2369819"/>
        </p:xfrm>
        <a:graphic>
          <a:graphicData uri="http://schemas.openxmlformats.org/drawingml/2006/table">
            <a:tbl>
              <a:tblPr firstRow="1" bandRow="1">
                <a:tableStyleId>{5C22544A-7EE6-4342-B048-85BDC9FD1C3A}</a:tableStyleId>
              </a:tblPr>
              <a:tblGrid>
                <a:gridCol w="2047230">
                  <a:extLst>
                    <a:ext uri="{9D8B030D-6E8A-4147-A177-3AD203B41FA5}">
                      <a16:colId xmlns:a16="http://schemas.microsoft.com/office/drawing/2014/main" val="501580281"/>
                    </a:ext>
                  </a:extLst>
                </a:gridCol>
                <a:gridCol w="7968342">
                  <a:extLst>
                    <a:ext uri="{9D8B030D-6E8A-4147-A177-3AD203B41FA5}">
                      <a16:colId xmlns:a16="http://schemas.microsoft.com/office/drawing/2014/main" val="4219681282"/>
                    </a:ext>
                  </a:extLst>
                </a:gridCol>
              </a:tblGrid>
              <a:tr h="297179">
                <a:tc>
                  <a:txBody>
                    <a:bodyPr/>
                    <a:lstStyle/>
                    <a:p>
                      <a:r>
                        <a:rPr lang="en-US" sz="800" b="0" dirty="0">
                          <a:solidFill>
                            <a:srgbClr val="012A39"/>
                          </a:solidFill>
                          <a:latin typeface="Segoe UI" panose="020B0502040204020203" pitchFamily="34" charset="0"/>
                          <a:cs typeface="Segoe UI" panose="020B0502040204020203" pitchFamily="34" charset="0"/>
                        </a:rPr>
                        <a:t>Acronym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800" b="0" dirty="0">
                          <a:solidFill>
                            <a:srgbClr val="012A39"/>
                          </a:solidFill>
                          <a:latin typeface="Segoe UI" panose="020B0502040204020203" pitchFamily="34" charset="0"/>
                          <a:cs typeface="Segoe UI" panose="020B0502040204020203" pitchFamily="34" charset="0"/>
                        </a:rPr>
                        <a:t>Term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8354737"/>
                  </a:ext>
                </a:extLst>
              </a:tr>
              <a:tr h="370840">
                <a:tc>
                  <a:txBody>
                    <a:bodyPr/>
                    <a:lstStyle/>
                    <a:p>
                      <a:r>
                        <a:rPr lang="en-US" sz="2800" b="0" dirty="0">
                          <a:solidFill>
                            <a:schemeClr val="tx1"/>
                          </a:solidFill>
                          <a:latin typeface="Segoe UI" panose="020B0502040204020203" pitchFamily="34" charset="0"/>
                          <a:cs typeface="Segoe UI" panose="020B0502040204020203" pitchFamily="34" charset="0"/>
                        </a:rPr>
                        <a:t>APP</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Segoe UI" panose="020B0502040204020203" pitchFamily="34" charset="0"/>
                          <a:cs typeface="Segoe UI" panose="020B0502040204020203" pitchFamily="34" charset="0"/>
                        </a:rPr>
                        <a:t>Application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0710911"/>
                  </a:ext>
                </a:extLst>
              </a:tr>
              <a:tr h="370840">
                <a:tc>
                  <a:txBody>
                    <a:bodyPr/>
                    <a:lstStyle/>
                    <a:p>
                      <a:r>
                        <a:rPr lang="en-US" sz="2800" b="0" dirty="0">
                          <a:solidFill>
                            <a:schemeClr val="tx1"/>
                          </a:solidFill>
                          <a:latin typeface="Segoe UI" panose="020B0502040204020203" pitchFamily="34" charset="0"/>
                          <a:cs typeface="Segoe UI" panose="020B0502040204020203" pitchFamily="34" charset="0"/>
                        </a:rPr>
                        <a:t>CMEO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Segoe UI" panose="020B0502040204020203" pitchFamily="34" charset="0"/>
                          <a:cs typeface="Segoe UI" panose="020B0502040204020203" pitchFamily="34" charset="0"/>
                        </a:rPr>
                        <a:t>Command Managed Equal Opportunity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307207"/>
                  </a:ext>
                </a:extLst>
              </a:tr>
              <a:tr h="370840">
                <a:tc>
                  <a:txBody>
                    <a:bodyPr/>
                    <a:lstStyle/>
                    <a:p>
                      <a:r>
                        <a:rPr lang="en-US" sz="2800" b="0" dirty="0">
                          <a:solidFill>
                            <a:schemeClr val="tx1"/>
                          </a:solidFill>
                          <a:latin typeface="Segoe UI" panose="020B0502040204020203" pitchFamily="34" charset="0"/>
                          <a:cs typeface="Segoe UI" panose="020B0502040204020203" pitchFamily="34" charset="0"/>
                        </a:rPr>
                        <a:t>W.I.L.T.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Segoe UI" panose="020B0502040204020203" pitchFamily="34" charset="0"/>
                          <a:cs typeface="Segoe UI" panose="020B0502040204020203" pitchFamily="34" charset="0"/>
                        </a:rPr>
                        <a:t>Wear &amp; Tear, Inner Conflict, Loss, &amp; Life Threat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946194"/>
                  </a:ext>
                </a:extLst>
              </a:tr>
              <a:tr h="370840">
                <a:tc>
                  <a:txBody>
                    <a:bodyPr/>
                    <a:lstStyle/>
                    <a:p>
                      <a:r>
                        <a:rPr lang="en-US" sz="2800" b="0" dirty="0">
                          <a:solidFill>
                            <a:schemeClr val="tx1"/>
                          </a:solidFill>
                          <a:latin typeface="Segoe UI" panose="020B0502040204020203" pitchFamily="34" charset="0"/>
                          <a:cs typeface="Segoe UI" panose="020B0502040204020203" pitchFamily="34" charset="0"/>
                        </a:rPr>
                        <a:t>WT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Segoe UI" panose="020B0502040204020203" pitchFamily="34" charset="0"/>
                          <a:cs typeface="Segoe UI" panose="020B0502040204020203" pitchFamily="34" charset="0"/>
                        </a:rPr>
                        <a:t>Warrior Toughness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8880574"/>
                  </a:ext>
                </a:extLst>
              </a:tr>
            </a:tbl>
          </a:graphicData>
        </a:graphic>
      </p:graphicFrame>
      <p:sp>
        <p:nvSpPr>
          <p:cNvPr id="4" name="Footer Placeholder 3">
            <a:extLst>
              <a:ext uri="{FF2B5EF4-FFF2-40B4-BE49-F238E27FC236}">
                <a16:creationId xmlns:a16="http://schemas.microsoft.com/office/drawing/2014/main" id="{FD3585F8-B6AC-9BA5-A26B-C840442655D2}"/>
              </a:ext>
            </a:extLst>
          </p:cNvPr>
          <p:cNvSpPr>
            <a:spLocks noGrp="1"/>
          </p:cNvSpPr>
          <p:nvPr>
            <p:ph type="ftr" sz="quarter" idx="11"/>
          </p:nvPr>
        </p:nvSpPr>
        <p:spPr/>
        <p:txBody>
          <a:bodyPr/>
          <a:lstStyle/>
          <a:p>
            <a:r>
              <a:rPr lang="en-US" dirty="0"/>
              <a:t>UNCLASSIFIED</a:t>
            </a:r>
          </a:p>
        </p:txBody>
      </p:sp>
      <p:sp>
        <p:nvSpPr>
          <p:cNvPr id="6" name="Slide Number Placeholder 2">
            <a:extLst>
              <a:ext uri="{FF2B5EF4-FFF2-40B4-BE49-F238E27FC236}">
                <a16:creationId xmlns:a16="http://schemas.microsoft.com/office/drawing/2014/main" id="{E06C155A-645E-7CC8-9ACE-921605531E81}"/>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16</a:t>
            </a:fld>
            <a:endParaRPr lang="en-US" dirty="0"/>
          </a:p>
        </p:txBody>
      </p:sp>
    </p:spTree>
    <p:extLst>
      <p:ext uri="{BB962C8B-B14F-4D97-AF65-F5344CB8AC3E}">
        <p14:creationId xmlns:p14="http://schemas.microsoft.com/office/powerpoint/2010/main" val="336781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0AB1B3-969C-50F3-12FE-177005031188}"/>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Introduction</a:t>
            </a:r>
          </a:p>
        </p:txBody>
      </p:sp>
      <p:sp>
        <p:nvSpPr>
          <p:cNvPr id="6" name="TextBox 5">
            <a:extLst>
              <a:ext uri="{FF2B5EF4-FFF2-40B4-BE49-F238E27FC236}">
                <a16:creationId xmlns:a16="http://schemas.microsoft.com/office/drawing/2014/main" id="{19C8B77A-AC7E-C7D9-7BA7-454E5E79F945}"/>
              </a:ext>
            </a:extLst>
          </p:cNvPr>
          <p:cNvSpPr txBox="1"/>
          <p:nvPr/>
        </p:nvSpPr>
        <p:spPr>
          <a:xfrm>
            <a:off x="2971800" y="2087012"/>
            <a:ext cx="8178800" cy="923330"/>
          </a:xfrm>
          <a:prstGeom prst="rect">
            <a:avLst/>
          </a:prstGeom>
          <a:noFill/>
        </p:spPr>
        <p:txBody>
          <a:bodyPr wrap="square" rtlCol="0">
            <a:spAutoFit/>
          </a:bodyPr>
          <a:lstStyle/>
          <a:p>
            <a:r>
              <a:rPr lang="en-US" sz="5400" b="1" dirty="0"/>
              <a:t>Warrior Toughness</a:t>
            </a:r>
          </a:p>
        </p:txBody>
      </p:sp>
      <p:sp>
        <p:nvSpPr>
          <p:cNvPr id="3" name="Subtitle 2">
            <a:extLst>
              <a:ext uri="{FF2B5EF4-FFF2-40B4-BE49-F238E27FC236}">
                <a16:creationId xmlns:a16="http://schemas.microsoft.com/office/drawing/2014/main" id="{95722366-535C-0ACC-7D8D-98ACEAB09C10}"/>
              </a:ext>
            </a:extLst>
          </p:cNvPr>
          <p:cNvSpPr>
            <a:spLocks noGrp="1"/>
          </p:cNvSpPr>
          <p:nvPr>
            <p:ph type="subTitle" idx="1"/>
          </p:nvPr>
        </p:nvSpPr>
        <p:spPr/>
        <p:txBody>
          <a:bodyPr/>
          <a:lstStyle/>
          <a:p>
            <a:r>
              <a:rPr lang="en-US" dirty="0"/>
              <a:t>MIND • BODY • SPIRIT</a:t>
            </a:r>
          </a:p>
        </p:txBody>
      </p:sp>
      <p:sp>
        <p:nvSpPr>
          <p:cNvPr id="4" name="Text Placeholder 3">
            <a:extLst>
              <a:ext uri="{FF2B5EF4-FFF2-40B4-BE49-F238E27FC236}">
                <a16:creationId xmlns:a16="http://schemas.microsoft.com/office/drawing/2014/main" id="{77FABC52-7691-18C0-008A-71586A3B2D9F}"/>
              </a:ext>
            </a:extLst>
          </p:cNvPr>
          <p:cNvSpPr>
            <a:spLocks noGrp="1"/>
          </p:cNvSpPr>
          <p:nvPr>
            <p:ph type="body" sz="quarter" idx="13"/>
          </p:nvPr>
        </p:nvSpPr>
        <p:spPr/>
        <p:txBody>
          <a:bodyPr/>
          <a:lstStyle/>
          <a:p>
            <a:r>
              <a:rPr lang="en-US" dirty="0"/>
              <a:t>Peer-to-Peer Support</a:t>
            </a:r>
          </a:p>
        </p:txBody>
      </p:sp>
    </p:spTree>
    <p:extLst>
      <p:ext uri="{BB962C8B-B14F-4D97-AF65-F5344CB8AC3E}">
        <p14:creationId xmlns:p14="http://schemas.microsoft.com/office/powerpoint/2010/main" val="389427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526FB3-B4F5-7664-A23A-923506650532}"/>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Learning Objective</a:t>
            </a:r>
          </a:p>
        </p:txBody>
      </p:sp>
      <p:sp>
        <p:nvSpPr>
          <p:cNvPr id="4" name="Text Placeholder 3">
            <a:extLst>
              <a:ext uri="{FF2B5EF4-FFF2-40B4-BE49-F238E27FC236}">
                <a16:creationId xmlns:a16="http://schemas.microsoft.com/office/drawing/2014/main" id="{DF8C1694-491B-4B4D-27EF-3D52F33287FC}"/>
              </a:ext>
            </a:extLst>
          </p:cNvPr>
          <p:cNvSpPr>
            <a:spLocks noGrp="1"/>
          </p:cNvSpPr>
          <p:nvPr>
            <p:ph type="body" sz="quarter" idx="13"/>
          </p:nvPr>
        </p:nvSpPr>
        <p:spPr/>
        <p:txBody>
          <a:bodyPr/>
          <a:lstStyle/>
          <a:p>
            <a:pPr marL="0" indent="0">
              <a:buNone/>
            </a:pPr>
            <a:r>
              <a:rPr lang="en-US" dirty="0"/>
              <a:t>Peer-to-peer support is a daily form of care used to support individuals experiencing a stress reaction. Sailors supporting one another is the first line of defense in managing the harmful effects of stress.</a:t>
            </a:r>
          </a:p>
        </p:txBody>
      </p:sp>
      <p:sp>
        <p:nvSpPr>
          <p:cNvPr id="2" name="Footer Placeholder 1">
            <a:extLst>
              <a:ext uri="{FF2B5EF4-FFF2-40B4-BE49-F238E27FC236}">
                <a16:creationId xmlns:a16="http://schemas.microsoft.com/office/drawing/2014/main" id="{9EBE8AFE-D108-CFEA-B83F-EC5707381FC9}"/>
              </a:ext>
            </a:extLst>
          </p:cNvPr>
          <p:cNvSpPr>
            <a:spLocks noGrp="1"/>
          </p:cNvSpPr>
          <p:nvPr>
            <p:ph type="ftr" sz="quarter" idx="11"/>
          </p:nvPr>
        </p:nvSpPr>
        <p:spPr/>
        <p:txBody>
          <a:bodyPr/>
          <a:lstStyle/>
          <a:p>
            <a:r>
              <a:rPr lang="en-US" dirty="0"/>
              <a:t>UNCLASSIFIED</a:t>
            </a:r>
          </a:p>
        </p:txBody>
      </p:sp>
      <p:sp>
        <p:nvSpPr>
          <p:cNvPr id="6" name="Slide Number Placeholder 2">
            <a:extLst>
              <a:ext uri="{FF2B5EF4-FFF2-40B4-BE49-F238E27FC236}">
                <a16:creationId xmlns:a16="http://schemas.microsoft.com/office/drawing/2014/main" id="{E76EAFCD-3A3B-A733-6813-EA16882E2EE5}"/>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3</a:t>
            </a:fld>
            <a:endParaRPr lang="en-US" dirty="0"/>
          </a:p>
        </p:txBody>
      </p:sp>
    </p:spTree>
    <p:extLst>
      <p:ext uri="{BB962C8B-B14F-4D97-AF65-F5344CB8AC3E}">
        <p14:creationId xmlns:p14="http://schemas.microsoft.com/office/powerpoint/2010/main" val="239131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Breaking the Code of Silence</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What does breaking the code of silence mean to you?</a:t>
            </a:r>
          </a:p>
        </p:txBody>
      </p:sp>
      <p:pic>
        <p:nvPicPr>
          <p:cNvPr id="5" name="Picture 4" descr="Two Service members engaged in conversation.">
            <a:extLst>
              <a:ext uri="{FF2B5EF4-FFF2-40B4-BE49-F238E27FC236}">
                <a16:creationId xmlns:a16="http://schemas.microsoft.com/office/drawing/2014/main" id="{9DB3C3F6-BD74-DB97-7475-B3F44D0FA2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696" y="1700784"/>
            <a:ext cx="11330608" cy="4343400"/>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4</a:t>
            </a:fld>
            <a:endParaRPr lang="en-US" dirty="0"/>
          </a:p>
        </p:txBody>
      </p:sp>
    </p:spTree>
    <p:extLst>
      <p:ext uri="{BB962C8B-B14F-4D97-AF65-F5344CB8AC3E}">
        <p14:creationId xmlns:p14="http://schemas.microsoft.com/office/powerpoint/2010/main" val="157600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Barriers</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What are some barriers that may prevent you from seeking assistance?</a:t>
            </a:r>
          </a:p>
        </p:txBody>
      </p:sp>
      <p:pic>
        <p:nvPicPr>
          <p:cNvPr id="5" name="Picture 4" descr="An illustration depicts a brick wall labeled &quot;Barrier,&quot; dividing a Sailor standing in a thunderstorm and cautiously looking over their shoulder on one side, and a helping hand reaching out from a sunny day on the other.">
            <a:extLst>
              <a:ext uri="{FF2B5EF4-FFF2-40B4-BE49-F238E27FC236}">
                <a16:creationId xmlns:a16="http://schemas.microsoft.com/office/drawing/2014/main" id="{D165604F-7BBF-D6C1-A992-76F903052C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696" y="1700784"/>
            <a:ext cx="11338560" cy="434644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5</a:t>
            </a:fld>
            <a:endParaRPr lang="en-US" dirty="0"/>
          </a:p>
        </p:txBody>
      </p:sp>
    </p:spTree>
    <p:extLst>
      <p:ext uri="{BB962C8B-B14F-4D97-AF65-F5344CB8AC3E}">
        <p14:creationId xmlns:p14="http://schemas.microsoft.com/office/powerpoint/2010/main" val="361140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Peer-to-Peer Support</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What is peer-to-peer support?</a:t>
            </a:r>
          </a:p>
        </p:txBody>
      </p:sp>
      <p:pic>
        <p:nvPicPr>
          <p:cNvPr id="5" name="Picture 4" descr="A collage shows Service members in conversation across various settings, including informally at the gym, over lunch, and while having coffee.">
            <a:extLst>
              <a:ext uri="{FF2B5EF4-FFF2-40B4-BE49-F238E27FC236}">
                <a16:creationId xmlns:a16="http://schemas.microsoft.com/office/drawing/2014/main" id="{7647B79C-038D-2243-E9E5-900541DCB8C4}"/>
              </a:ext>
            </a:extLst>
          </p:cNvPr>
          <p:cNvPicPr>
            <a:picLocks noChangeAspect="1"/>
          </p:cNvPicPr>
          <p:nvPr/>
        </p:nvPicPr>
        <p:blipFill>
          <a:blip r:embed="rId3"/>
          <a:srcRect/>
          <a:stretch/>
        </p:blipFill>
        <p:spPr>
          <a:xfrm>
            <a:off x="430697" y="1700784"/>
            <a:ext cx="11330606" cy="434339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6</a:t>
            </a:fld>
            <a:endParaRPr lang="en-US" dirty="0"/>
          </a:p>
        </p:txBody>
      </p:sp>
    </p:spTree>
    <p:extLst>
      <p:ext uri="{BB962C8B-B14F-4D97-AF65-F5344CB8AC3E}">
        <p14:creationId xmlns:p14="http://schemas.microsoft.com/office/powerpoint/2010/main" val="288073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3C12E-6AC7-D36B-433A-7FCCADA4989D}"/>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37DB2773-05A8-237D-FC77-BE968C5564F1}"/>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Assessing Stress</a:t>
            </a:r>
          </a:p>
        </p:txBody>
      </p:sp>
      <p:sp>
        <p:nvSpPr>
          <p:cNvPr id="9" name="Text Placeholder 8">
            <a:extLst>
              <a:ext uri="{FF2B5EF4-FFF2-40B4-BE49-F238E27FC236}">
                <a16:creationId xmlns:a16="http://schemas.microsoft.com/office/drawing/2014/main" id="{CD79883E-5AF3-A23A-BF16-44A77FABD3BB}"/>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How can you use the Stress Continuum to determine if a peer is in distress?</a:t>
            </a:r>
          </a:p>
        </p:txBody>
      </p:sp>
      <p:graphicFrame>
        <p:nvGraphicFramePr>
          <p:cNvPr id="3" name="Table 2">
            <a:extLst>
              <a:ext uri="{FF2B5EF4-FFF2-40B4-BE49-F238E27FC236}">
                <a16:creationId xmlns:a16="http://schemas.microsoft.com/office/drawing/2014/main" id="{008697C5-2EEF-22B0-C2D7-E06A199A2ED7}"/>
              </a:ext>
            </a:extLst>
          </p:cNvPr>
          <p:cNvGraphicFramePr>
            <a:graphicFrameLocks noGrp="1"/>
          </p:cNvGraphicFramePr>
          <p:nvPr>
            <p:extLst>
              <p:ext uri="{D42A27DB-BD31-4B8C-83A1-F6EECF244321}">
                <p14:modId xmlns:p14="http://schemas.microsoft.com/office/powerpoint/2010/main" val="1744804249"/>
              </p:ext>
            </p:extLst>
          </p:nvPr>
        </p:nvGraphicFramePr>
        <p:xfrm>
          <a:off x="503208" y="1915723"/>
          <a:ext cx="11338560" cy="3989609"/>
        </p:xfrm>
        <a:graphic>
          <a:graphicData uri="http://schemas.openxmlformats.org/drawingml/2006/table">
            <a:tbl>
              <a:tblPr firstRow="1" bandRow="1">
                <a:tableStyleId>{5C22544A-7EE6-4342-B048-85BDC9FD1C3A}</a:tableStyleId>
              </a:tblPr>
              <a:tblGrid>
                <a:gridCol w="2267712">
                  <a:extLst>
                    <a:ext uri="{9D8B030D-6E8A-4147-A177-3AD203B41FA5}">
                      <a16:colId xmlns:a16="http://schemas.microsoft.com/office/drawing/2014/main" val="2648614251"/>
                    </a:ext>
                  </a:extLst>
                </a:gridCol>
                <a:gridCol w="2267712">
                  <a:extLst>
                    <a:ext uri="{9D8B030D-6E8A-4147-A177-3AD203B41FA5}">
                      <a16:colId xmlns:a16="http://schemas.microsoft.com/office/drawing/2014/main" val="3905018316"/>
                    </a:ext>
                  </a:extLst>
                </a:gridCol>
                <a:gridCol w="2267712">
                  <a:extLst>
                    <a:ext uri="{9D8B030D-6E8A-4147-A177-3AD203B41FA5}">
                      <a16:colId xmlns:a16="http://schemas.microsoft.com/office/drawing/2014/main" val="614496953"/>
                    </a:ext>
                  </a:extLst>
                </a:gridCol>
                <a:gridCol w="2267712">
                  <a:extLst>
                    <a:ext uri="{9D8B030D-6E8A-4147-A177-3AD203B41FA5}">
                      <a16:colId xmlns:a16="http://schemas.microsoft.com/office/drawing/2014/main" val="202466222"/>
                    </a:ext>
                  </a:extLst>
                </a:gridCol>
                <a:gridCol w="2267712">
                  <a:extLst>
                    <a:ext uri="{9D8B030D-6E8A-4147-A177-3AD203B41FA5}">
                      <a16:colId xmlns:a16="http://schemas.microsoft.com/office/drawing/2014/main" val="807505330"/>
                    </a:ext>
                  </a:extLst>
                </a:gridCol>
              </a:tblGrid>
              <a:tr h="377729">
                <a:tc>
                  <a:txBody>
                    <a:bodyPr/>
                    <a:lstStyle/>
                    <a:p>
                      <a:pPr algn="ctr"/>
                      <a:r>
                        <a:rPr lang="en-US" sz="800">
                          <a:solidFill>
                            <a:srgbClr val="012A39"/>
                          </a:solidFill>
                        </a:rPr>
                        <a:t>Not Engaged</a:t>
                      </a:r>
                      <a:endParaRPr lang="en-US" sz="800" dirty="0">
                        <a:solidFill>
                          <a:srgbClr val="012A39"/>
                        </a:solidFill>
                      </a:endParaRPr>
                    </a:p>
                  </a:txBody>
                  <a:tcPr anchor="ctr">
                    <a:lnL w="28575" cap="flat" cmpd="sng" algn="ctr">
                      <a:solidFill>
                        <a:srgbClr val="002A39"/>
                      </a:solidFill>
                      <a:prstDash val="solid"/>
                      <a:round/>
                      <a:headEnd type="none" w="med" len="med"/>
                      <a:tailEnd type="none" w="med" len="med"/>
                    </a:lnL>
                    <a:lnR w="19050" cap="flat" cmpd="sng" algn="ctr">
                      <a:solidFill>
                        <a:srgbClr val="002A39"/>
                      </a:solidFill>
                      <a:prstDash val="solid"/>
                      <a:round/>
                      <a:headEnd type="none" w="med" len="med"/>
                      <a:tailEnd type="none" w="med" len="med"/>
                    </a:lnR>
                    <a:lnT w="28575" cap="flat" cmpd="sng" algn="ctr">
                      <a:solidFill>
                        <a:srgbClr val="002A39"/>
                      </a:solidFill>
                      <a:prstDash val="solid"/>
                      <a:round/>
                      <a:headEnd type="none" w="med" len="med"/>
                      <a:tailEnd type="none" w="med" len="med"/>
                    </a:lnT>
                    <a:lnB w="38100" cap="flat" cmpd="sng" algn="ctr">
                      <a:solidFill>
                        <a:srgbClr val="002A39"/>
                      </a:solidFill>
                      <a:prstDash val="solid"/>
                      <a:round/>
                      <a:headEnd type="none" w="med" len="med"/>
                      <a:tailEnd type="none" w="med" len="med"/>
                    </a:lnB>
                    <a:solidFill>
                      <a:srgbClr val="05B2EE"/>
                    </a:solidFill>
                  </a:tcPr>
                </a:tc>
                <a:tc>
                  <a:txBody>
                    <a:bodyPr/>
                    <a:lstStyle/>
                    <a:p>
                      <a:pPr algn="ctr"/>
                      <a:r>
                        <a:rPr lang="en-US" sz="800">
                          <a:solidFill>
                            <a:srgbClr val="012A39"/>
                          </a:solidFill>
                        </a:rPr>
                        <a:t>Ready</a:t>
                      </a:r>
                      <a:endParaRPr lang="en-US" sz="800" dirty="0">
                        <a:solidFill>
                          <a:srgbClr val="012A39"/>
                        </a:solidFill>
                      </a:endParaRPr>
                    </a:p>
                  </a:txBody>
                  <a:tcPr anchor="ctr">
                    <a:lnL w="19050" cap="flat" cmpd="sng" algn="ctr">
                      <a:solidFill>
                        <a:srgbClr val="002A39"/>
                      </a:solidFill>
                      <a:prstDash val="solid"/>
                      <a:round/>
                      <a:headEnd type="none" w="med" len="med"/>
                      <a:tailEnd type="none" w="med" len="med"/>
                    </a:lnL>
                    <a:lnR w="19050" cap="flat" cmpd="sng" algn="ctr">
                      <a:solidFill>
                        <a:srgbClr val="002A39"/>
                      </a:solidFill>
                      <a:prstDash val="solid"/>
                      <a:round/>
                      <a:headEnd type="none" w="med" len="med"/>
                      <a:tailEnd type="none" w="med" len="med"/>
                    </a:lnR>
                    <a:lnT w="28575" cap="flat" cmpd="sng" algn="ctr">
                      <a:solidFill>
                        <a:srgbClr val="002A39"/>
                      </a:solidFill>
                      <a:prstDash val="solid"/>
                      <a:round/>
                      <a:headEnd type="none" w="med" len="med"/>
                      <a:tailEnd type="none" w="med" len="med"/>
                    </a:lnT>
                    <a:lnB w="38100" cap="flat" cmpd="sng" algn="ctr">
                      <a:solidFill>
                        <a:srgbClr val="002A39"/>
                      </a:solidFill>
                      <a:prstDash val="solid"/>
                      <a:round/>
                      <a:headEnd type="none" w="med" len="med"/>
                      <a:tailEnd type="none" w="med" len="med"/>
                    </a:lnB>
                    <a:solidFill>
                      <a:srgbClr val="00FF52"/>
                    </a:solidFill>
                  </a:tcPr>
                </a:tc>
                <a:tc>
                  <a:txBody>
                    <a:bodyPr/>
                    <a:lstStyle/>
                    <a:p>
                      <a:pPr algn="ctr"/>
                      <a:r>
                        <a:rPr lang="en-US" sz="800">
                          <a:solidFill>
                            <a:srgbClr val="012A39"/>
                          </a:solidFill>
                        </a:rPr>
                        <a:t>Reacting</a:t>
                      </a:r>
                      <a:endParaRPr lang="en-US" sz="800" dirty="0">
                        <a:solidFill>
                          <a:srgbClr val="012A39"/>
                        </a:solidFill>
                      </a:endParaRPr>
                    </a:p>
                  </a:txBody>
                  <a:tcPr anchor="ctr">
                    <a:lnL w="19050" cap="flat" cmpd="sng" algn="ctr">
                      <a:solidFill>
                        <a:srgbClr val="002A39"/>
                      </a:solidFill>
                      <a:prstDash val="solid"/>
                      <a:round/>
                      <a:headEnd type="none" w="med" len="med"/>
                      <a:tailEnd type="none" w="med" len="med"/>
                    </a:lnL>
                    <a:lnR w="19050" cap="flat" cmpd="sng" algn="ctr">
                      <a:solidFill>
                        <a:srgbClr val="002A39"/>
                      </a:solidFill>
                      <a:prstDash val="solid"/>
                      <a:round/>
                      <a:headEnd type="none" w="med" len="med"/>
                      <a:tailEnd type="none" w="med" len="med"/>
                    </a:lnR>
                    <a:lnT w="28575" cap="flat" cmpd="sng" algn="ctr">
                      <a:solidFill>
                        <a:srgbClr val="002A39"/>
                      </a:solidFill>
                      <a:prstDash val="solid"/>
                      <a:round/>
                      <a:headEnd type="none" w="med" len="med"/>
                      <a:tailEnd type="none" w="med" len="med"/>
                    </a:lnT>
                    <a:lnB w="38100" cap="flat" cmpd="sng" algn="ctr">
                      <a:solidFill>
                        <a:srgbClr val="002A39"/>
                      </a:solidFill>
                      <a:prstDash val="solid"/>
                      <a:round/>
                      <a:headEnd type="none" w="med" len="med"/>
                      <a:tailEnd type="none" w="med" len="med"/>
                    </a:lnB>
                    <a:solidFill>
                      <a:srgbClr val="FEF603"/>
                    </a:solidFill>
                  </a:tcPr>
                </a:tc>
                <a:tc>
                  <a:txBody>
                    <a:bodyPr/>
                    <a:lstStyle/>
                    <a:p>
                      <a:pPr algn="ctr"/>
                      <a:r>
                        <a:rPr lang="en-US" sz="800">
                          <a:solidFill>
                            <a:srgbClr val="012A39"/>
                          </a:solidFill>
                        </a:rPr>
                        <a:t>Injured</a:t>
                      </a:r>
                      <a:endParaRPr lang="en-US" sz="800" dirty="0">
                        <a:solidFill>
                          <a:srgbClr val="012A39"/>
                        </a:solidFill>
                      </a:endParaRPr>
                    </a:p>
                  </a:txBody>
                  <a:tcPr anchor="ctr">
                    <a:lnL w="19050" cap="flat" cmpd="sng" algn="ctr">
                      <a:solidFill>
                        <a:srgbClr val="002A39"/>
                      </a:solidFill>
                      <a:prstDash val="solid"/>
                      <a:round/>
                      <a:headEnd type="none" w="med" len="med"/>
                      <a:tailEnd type="none" w="med" len="med"/>
                    </a:lnL>
                    <a:lnR w="19050" cap="flat" cmpd="sng" algn="ctr">
                      <a:solidFill>
                        <a:srgbClr val="002A39"/>
                      </a:solidFill>
                      <a:prstDash val="solid"/>
                      <a:round/>
                      <a:headEnd type="none" w="med" len="med"/>
                      <a:tailEnd type="none" w="med" len="med"/>
                    </a:lnR>
                    <a:lnT w="28575" cap="flat" cmpd="sng" algn="ctr">
                      <a:solidFill>
                        <a:srgbClr val="002A39"/>
                      </a:solidFill>
                      <a:prstDash val="solid"/>
                      <a:round/>
                      <a:headEnd type="none" w="med" len="med"/>
                      <a:tailEnd type="none" w="med" len="med"/>
                    </a:lnT>
                    <a:lnB w="38100" cap="flat" cmpd="sng" algn="ctr">
                      <a:solidFill>
                        <a:srgbClr val="002A39"/>
                      </a:solidFill>
                      <a:prstDash val="solid"/>
                      <a:round/>
                      <a:headEnd type="none" w="med" len="med"/>
                      <a:tailEnd type="none" w="med" len="med"/>
                    </a:lnB>
                    <a:solidFill>
                      <a:srgbClr val="FF8D16"/>
                    </a:solidFill>
                  </a:tcPr>
                </a:tc>
                <a:tc>
                  <a:txBody>
                    <a:bodyPr/>
                    <a:lstStyle/>
                    <a:p>
                      <a:pPr algn="ctr"/>
                      <a:r>
                        <a:rPr lang="en-US" sz="800">
                          <a:solidFill>
                            <a:srgbClr val="012A39"/>
                          </a:solidFill>
                        </a:rPr>
                        <a:t>Ill</a:t>
                      </a:r>
                      <a:endParaRPr lang="en-US" sz="800" dirty="0">
                        <a:solidFill>
                          <a:srgbClr val="012A39"/>
                        </a:solidFill>
                      </a:endParaRPr>
                    </a:p>
                  </a:txBody>
                  <a:tcPr anchor="ctr">
                    <a:lnL w="19050" cap="flat" cmpd="sng" algn="ctr">
                      <a:solidFill>
                        <a:srgbClr val="002A39"/>
                      </a:solidFill>
                      <a:prstDash val="solid"/>
                      <a:round/>
                      <a:headEnd type="none" w="med" len="med"/>
                      <a:tailEnd type="none" w="med" len="med"/>
                    </a:lnL>
                    <a:lnR w="28575" cap="flat" cmpd="sng" algn="ctr">
                      <a:solidFill>
                        <a:srgbClr val="002A39"/>
                      </a:solidFill>
                      <a:prstDash val="solid"/>
                      <a:round/>
                      <a:headEnd type="none" w="med" len="med"/>
                      <a:tailEnd type="none" w="med" len="med"/>
                    </a:lnR>
                    <a:lnT w="28575" cap="flat" cmpd="sng" algn="ctr">
                      <a:solidFill>
                        <a:srgbClr val="002A39"/>
                      </a:solidFill>
                      <a:prstDash val="solid"/>
                      <a:round/>
                      <a:headEnd type="none" w="med" len="med"/>
                      <a:tailEnd type="none" w="med" len="med"/>
                    </a:lnT>
                    <a:lnB w="38100" cap="flat" cmpd="sng" algn="ctr">
                      <a:solidFill>
                        <a:srgbClr val="002A39"/>
                      </a:solidFill>
                      <a:prstDash val="solid"/>
                      <a:round/>
                      <a:headEnd type="none" w="med" len="med"/>
                      <a:tailEnd type="none" w="med" len="med"/>
                    </a:lnB>
                    <a:solidFill>
                      <a:srgbClr val="E9210F"/>
                    </a:solidFill>
                  </a:tcPr>
                </a:tc>
                <a:extLst>
                  <a:ext uri="{0D108BD9-81ED-4DB2-BD59-A6C34878D82A}">
                    <a16:rowId xmlns:a16="http://schemas.microsoft.com/office/drawing/2014/main" val="366533478"/>
                  </a:ext>
                </a:extLst>
              </a:tr>
              <a:tr h="2540495">
                <a:tc>
                  <a:txBody>
                    <a:bodyPr/>
                    <a:lstStyle/>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Disinterested</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Unmotivated</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Unfocused</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No initiative</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Unproductive</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Limited involvement in work relationships</a:t>
                      </a:r>
                    </a:p>
                  </a:txBody>
                  <a:tcPr>
                    <a:lnL w="28575" cap="flat" cmpd="sng" algn="ctr">
                      <a:solidFill>
                        <a:srgbClr val="002A39"/>
                      </a:solidFill>
                      <a:prstDash val="solid"/>
                      <a:round/>
                      <a:headEnd type="none" w="med" len="med"/>
                      <a:tailEnd type="none" w="med" len="med"/>
                    </a:lnL>
                    <a:lnR w="19050" cap="flat" cmpd="sng" algn="ctr">
                      <a:solidFill>
                        <a:srgbClr val="002A39"/>
                      </a:solidFill>
                      <a:prstDash val="solid"/>
                      <a:round/>
                      <a:headEnd type="none" w="med" len="med"/>
                      <a:tailEnd type="none" w="med" len="med"/>
                    </a:lnR>
                    <a:lnT w="38100" cap="flat" cmpd="sng" algn="ctr">
                      <a:solidFill>
                        <a:srgbClr val="002A39"/>
                      </a:solidFill>
                      <a:prstDash val="solid"/>
                      <a:round/>
                      <a:headEnd type="none" w="med" len="med"/>
                      <a:tailEnd type="none" w="med" len="med"/>
                    </a:lnT>
                    <a:lnB w="19050" cap="flat" cmpd="sng" algn="ctr">
                      <a:solidFill>
                        <a:srgbClr val="002A39"/>
                      </a:solidFill>
                      <a:prstDash val="sysDot"/>
                      <a:round/>
                      <a:headEnd type="none" w="med" len="med"/>
                      <a:tailEnd type="none" w="med" len="med"/>
                    </a:lnB>
                    <a:solidFill>
                      <a:schemeClr val="tx1"/>
                    </a:solidFill>
                  </a:tcPr>
                </a:tc>
                <a:tc>
                  <a:txBody>
                    <a:bodyPr/>
                    <a:lstStyle/>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Good to go</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Well trained</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Fit and focused</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Connected</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Accepting new challenges</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Active coping</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Effectively Manages stress</a:t>
                      </a:r>
                    </a:p>
                  </a:txBody>
                  <a:tcPr>
                    <a:lnL w="19050" cap="flat" cmpd="sng" algn="ctr">
                      <a:solidFill>
                        <a:srgbClr val="002A39"/>
                      </a:solidFill>
                      <a:prstDash val="solid"/>
                      <a:round/>
                      <a:headEnd type="none" w="med" len="med"/>
                      <a:tailEnd type="none" w="med" len="med"/>
                    </a:lnL>
                    <a:lnR w="19050" cap="flat" cmpd="sng" algn="ctr">
                      <a:solidFill>
                        <a:srgbClr val="002A39"/>
                      </a:solidFill>
                      <a:prstDash val="solid"/>
                      <a:round/>
                      <a:headEnd type="none" w="med" len="med"/>
                      <a:tailEnd type="none" w="med" len="med"/>
                    </a:lnR>
                    <a:lnT w="38100" cap="flat" cmpd="sng" algn="ctr">
                      <a:solidFill>
                        <a:srgbClr val="002A39"/>
                      </a:solidFill>
                      <a:prstDash val="solid"/>
                      <a:round/>
                      <a:headEnd type="none" w="med" len="med"/>
                      <a:tailEnd type="none" w="med" len="med"/>
                    </a:lnT>
                    <a:lnB w="19050" cap="flat" cmpd="sng" algn="ctr">
                      <a:solidFill>
                        <a:srgbClr val="002A39"/>
                      </a:solidFill>
                      <a:prstDash val="sysDot"/>
                      <a:round/>
                      <a:headEnd type="none" w="med" len="med"/>
                      <a:tailEnd type="none" w="med" len="med"/>
                    </a:lnB>
                    <a:solidFill>
                      <a:schemeClr val="tx1"/>
                    </a:solidFill>
                  </a:tcPr>
                </a:tc>
                <a:tc>
                  <a:txBody>
                    <a:bodyPr/>
                    <a:lstStyle/>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Quick temper</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Irritable</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Diminished self-control</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Poor focus</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Poor sleep</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Temporary &amp; transitory</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Needed for growth</a:t>
                      </a:r>
                    </a:p>
                    <a:p>
                      <a:pPr marL="171450" indent="-171450" algn="l" defTabSz="914400" rtl="0" eaLnBrk="1" latinLnBrk="0" hangingPunct="1">
                        <a:spcAft>
                          <a:spcPts val="300"/>
                        </a:spcAft>
                        <a:buFont typeface="Arial" panose="020B0604020202020204" pitchFamily="34" charset="0"/>
                        <a:buChar char="•"/>
                      </a:pPr>
                      <a:r>
                        <a:rPr lang="en-US" sz="1400" b="1" i="0" kern="1200" dirty="0">
                          <a:solidFill>
                            <a:srgbClr val="012A39"/>
                          </a:solidFill>
                          <a:latin typeface="Segoe UI Semibold" panose="020B0702040204020203" pitchFamily="34" charset="0"/>
                          <a:ea typeface="+mn-ea"/>
                          <a:cs typeface="Segoe UI Semibold" panose="020B0702040204020203" pitchFamily="34" charset="0"/>
                        </a:rPr>
                        <a:t>Withdrawing from usual social activities</a:t>
                      </a:r>
                    </a:p>
                  </a:txBody>
                  <a:tcPr>
                    <a:lnL w="19050" cap="flat" cmpd="sng" algn="ctr">
                      <a:solidFill>
                        <a:srgbClr val="002A39"/>
                      </a:solidFill>
                      <a:prstDash val="solid"/>
                      <a:round/>
                      <a:headEnd type="none" w="med" len="med"/>
                      <a:tailEnd type="none" w="med" len="med"/>
                    </a:lnL>
                    <a:lnR w="19050" cap="flat" cmpd="sng" algn="ctr">
                      <a:solidFill>
                        <a:srgbClr val="002A39"/>
                      </a:solidFill>
                      <a:prstDash val="solid"/>
                      <a:round/>
                      <a:headEnd type="none" w="med" len="med"/>
                      <a:tailEnd type="none" w="med" len="med"/>
                    </a:lnR>
                    <a:lnT w="38100" cap="flat" cmpd="sng" algn="ctr">
                      <a:solidFill>
                        <a:srgbClr val="002A39"/>
                      </a:solidFill>
                      <a:prstDash val="solid"/>
                      <a:round/>
                      <a:headEnd type="none" w="med" len="med"/>
                      <a:tailEnd type="none" w="med" len="med"/>
                    </a:lnT>
                    <a:lnB w="19050" cap="flat" cmpd="sng" algn="ctr">
                      <a:solidFill>
                        <a:srgbClr val="002A39"/>
                      </a:solidFill>
                      <a:prstDash val="sysDot"/>
                      <a:round/>
                      <a:headEnd type="none" w="med" len="med"/>
                      <a:tailEnd type="none" w="med" len="med"/>
                    </a:lnB>
                    <a:solidFill>
                      <a:schemeClr val="tx1"/>
                    </a:solidFill>
                  </a:tcPr>
                </a:tc>
                <a:tc>
                  <a:txBody>
                    <a:bodyPr/>
                    <a:lstStyle/>
                    <a:p>
                      <a:pPr marL="171450" indent="-171450">
                        <a:spcAft>
                          <a:spcPts val="300"/>
                        </a:spcAft>
                        <a:buFont typeface="Arial" panose="020B0604020202020204" pitchFamily="34" charset="0"/>
                        <a:buChar char="•"/>
                      </a:pPr>
                      <a:r>
                        <a:rPr lang="en-US" sz="1400" b="1" i="0" dirty="0">
                          <a:solidFill>
                            <a:srgbClr val="012A39"/>
                          </a:solidFill>
                          <a:latin typeface="Segoe UI Semibold" panose="020B0702040204020203" pitchFamily="34" charset="0"/>
                          <a:cs typeface="Segoe UI Semibold" panose="020B0702040204020203" pitchFamily="34" charset="0"/>
                        </a:rPr>
                        <a:t>Serious or significant distress or impairment due to: W.I.L.T. (i.e., Wear &amp; Tear, Inner Conflict, Loss, &amp; Life Threat)</a:t>
                      </a:r>
                    </a:p>
                    <a:p>
                      <a:pPr marL="171450" indent="-171450">
                        <a:spcAft>
                          <a:spcPts val="300"/>
                        </a:spcAft>
                        <a:buFont typeface="Arial" panose="020B0604020202020204" pitchFamily="34" charset="0"/>
                        <a:buChar char="•"/>
                      </a:pPr>
                      <a:r>
                        <a:rPr lang="en-US" sz="1400" b="1" i="0" dirty="0">
                          <a:solidFill>
                            <a:srgbClr val="012A39"/>
                          </a:solidFill>
                          <a:latin typeface="Segoe UI Semibold" panose="020B0702040204020203" pitchFamily="34" charset="0"/>
                          <a:cs typeface="Segoe UI Semibold" panose="020B0702040204020203" pitchFamily="34" charset="0"/>
                        </a:rPr>
                        <a:t>Overwhelming emotions</a:t>
                      </a:r>
                    </a:p>
                    <a:p>
                      <a:pPr marL="171450" indent="-171450">
                        <a:spcAft>
                          <a:spcPts val="300"/>
                        </a:spcAft>
                        <a:buFont typeface="Arial" panose="020B0604020202020204" pitchFamily="34" charset="0"/>
                        <a:buChar char="•"/>
                      </a:pPr>
                      <a:r>
                        <a:rPr lang="en-US" sz="1400" b="1" i="0" dirty="0">
                          <a:solidFill>
                            <a:srgbClr val="012A39"/>
                          </a:solidFill>
                          <a:latin typeface="Segoe UI Semibold" panose="020B0702040204020203" pitchFamily="34" charset="0"/>
                          <a:cs typeface="Segoe UI Semibold" panose="020B0702040204020203" pitchFamily="34" charset="0"/>
                        </a:rPr>
                        <a:t>Insomnia, nightmares</a:t>
                      </a:r>
                    </a:p>
                    <a:p>
                      <a:pPr marL="171450" indent="-171450">
                        <a:spcAft>
                          <a:spcPts val="300"/>
                        </a:spcAft>
                        <a:buFont typeface="Arial" panose="020B0604020202020204" pitchFamily="34" charset="0"/>
                        <a:buChar char="•"/>
                      </a:pPr>
                      <a:r>
                        <a:rPr lang="en-US" sz="1400" b="1" i="0" dirty="0">
                          <a:solidFill>
                            <a:srgbClr val="012A39"/>
                          </a:solidFill>
                          <a:latin typeface="Segoe UI Semibold" panose="020B0702040204020203" pitchFamily="34" charset="0"/>
                          <a:cs typeface="Segoe UI Semibold" panose="020B0702040204020203" pitchFamily="34" charset="0"/>
                        </a:rPr>
                        <a:t>Breaking relationships</a:t>
                      </a:r>
                    </a:p>
                    <a:p>
                      <a:pPr marL="171450" indent="-171450">
                        <a:spcAft>
                          <a:spcPts val="300"/>
                        </a:spcAft>
                        <a:buFont typeface="Arial" panose="020B0604020202020204" pitchFamily="34" charset="0"/>
                        <a:buChar char="•"/>
                      </a:pPr>
                      <a:r>
                        <a:rPr lang="en-US" sz="1400" b="1" i="0" dirty="0">
                          <a:solidFill>
                            <a:srgbClr val="012A39"/>
                          </a:solidFill>
                          <a:latin typeface="Segoe UI Semibold" panose="020B0702040204020203" pitchFamily="34" charset="0"/>
                          <a:cs typeface="Segoe UI Semibold" panose="020B0702040204020203" pitchFamily="34" charset="0"/>
                        </a:rPr>
                        <a:t>Shame, guilt</a:t>
                      </a:r>
                    </a:p>
                    <a:p>
                      <a:pPr marL="171450" indent="-171450">
                        <a:spcAft>
                          <a:spcPts val="300"/>
                        </a:spcAft>
                        <a:buFont typeface="Arial" panose="020B0604020202020204" pitchFamily="34" charset="0"/>
                        <a:buChar char="•"/>
                      </a:pPr>
                      <a:r>
                        <a:rPr lang="en-US" sz="1400" b="1" i="0" dirty="0">
                          <a:solidFill>
                            <a:srgbClr val="012A39"/>
                          </a:solidFill>
                          <a:latin typeface="Segoe UI Semibold" panose="020B0702040204020203" pitchFamily="34" charset="0"/>
                          <a:cs typeface="Segoe UI Semibold" panose="020B0702040204020203" pitchFamily="34" charset="0"/>
                        </a:rPr>
                        <a:t>Destructive behavior</a:t>
                      </a:r>
                    </a:p>
                  </a:txBody>
                  <a:tcPr>
                    <a:lnL w="19050" cap="flat" cmpd="sng" algn="ctr">
                      <a:solidFill>
                        <a:srgbClr val="002A39"/>
                      </a:solidFill>
                      <a:prstDash val="solid"/>
                      <a:round/>
                      <a:headEnd type="none" w="med" len="med"/>
                      <a:tailEnd type="none" w="med" len="med"/>
                    </a:lnL>
                    <a:lnR w="19050" cap="flat" cmpd="sng" algn="ctr">
                      <a:solidFill>
                        <a:srgbClr val="002A39"/>
                      </a:solidFill>
                      <a:prstDash val="solid"/>
                      <a:round/>
                      <a:headEnd type="none" w="med" len="med"/>
                      <a:tailEnd type="none" w="med" len="med"/>
                    </a:lnR>
                    <a:lnT w="38100" cap="flat" cmpd="sng" algn="ctr">
                      <a:solidFill>
                        <a:srgbClr val="002A39"/>
                      </a:solidFill>
                      <a:prstDash val="solid"/>
                      <a:round/>
                      <a:headEnd type="none" w="med" len="med"/>
                      <a:tailEnd type="none" w="med" len="med"/>
                    </a:lnT>
                    <a:lnB w="19050" cap="flat" cmpd="sng" algn="ctr">
                      <a:solidFill>
                        <a:srgbClr val="002A39"/>
                      </a:solidFill>
                      <a:prstDash val="sysDot"/>
                      <a:round/>
                      <a:headEnd type="none" w="med" len="med"/>
                      <a:tailEnd type="none" w="med" len="med"/>
                    </a:lnB>
                    <a:solidFill>
                      <a:schemeClr val="tx1"/>
                    </a:solidFill>
                  </a:tcPr>
                </a:tc>
                <a:tc>
                  <a:txBody>
                    <a:bodyPr/>
                    <a:lstStyle/>
                    <a:p>
                      <a:pPr marL="171450" indent="-171450">
                        <a:spcAft>
                          <a:spcPts val="300"/>
                        </a:spcAft>
                        <a:buFont typeface="Arial" panose="020B0604020202020204" pitchFamily="34" charset="0"/>
                        <a:buChar char="•"/>
                      </a:pPr>
                      <a:r>
                        <a:rPr lang="en-US" sz="1400" b="1" i="0" dirty="0">
                          <a:solidFill>
                            <a:srgbClr val="012A39"/>
                          </a:solidFill>
                          <a:latin typeface="Segoe UI Semibold" panose="020B0702040204020203" pitchFamily="34" charset="0"/>
                          <a:cs typeface="Segoe UI Semibold" panose="020B0702040204020203" pitchFamily="34" charset="0"/>
                        </a:rPr>
                        <a:t>Stress injuries that don’t heal without help </a:t>
                      </a:r>
                    </a:p>
                    <a:p>
                      <a:pPr marL="171450" indent="-171450">
                        <a:spcAft>
                          <a:spcPts val="300"/>
                        </a:spcAft>
                        <a:buFont typeface="Arial" panose="020B0604020202020204" pitchFamily="34" charset="0"/>
                        <a:buChar char="•"/>
                      </a:pPr>
                      <a:r>
                        <a:rPr lang="en-US" sz="1400" b="1" i="0" dirty="0">
                          <a:solidFill>
                            <a:srgbClr val="012A39"/>
                          </a:solidFill>
                          <a:latin typeface="Segoe UI Semibold" panose="020B0702040204020203" pitchFamily="34" charset="0"/>
                          <a:cs typeface="Segoe UI Semibold" panose="020B0702040204020203" pitchFamily="34" charset="0"/>
                        </a:rPr>
                        <a:t>Diagnosable mental health and substance use disorders</a:t>
                      </a:r>
                    </a:p>
                  </a:txBody>
                  <a:tcPr>
                    <a:lnL w="19050" cap="flat" cmpd="sng" algn="ctr">
                      <a:solidFill>
                        <a:srgbClr val="002A39"/>
                      </a:solidFill>
                      <a:prstDash val="solid"/>
                      <a:round/>
                      <a:headEnd type="none" w="med" len="med"/>
                      <a:tailEnd type="none" w="med" len="med"/>
                    </a:lnL>
                    <a:lnR w="28575" cap="flat" cmpd="sng" algn="ctr">
                      <a:solidFill>
                        <a:srgbClr val="002A39"/>
                      </a:solidFill>
                      <a:prstDash val="solid"/>
                      <a:round/>
                      <a:headEnd type="none" w="med" len="med"/>
                      <a:tailEnd type="none" w="med" len="med"/>
                    </a:lnR>
                    <a:lnT w="38100" cap="flat" cmpd="sng" algn="ctr">
                      <a:solidFill>
                        <a:srgbClr val="002A39"/>
                      </a:solidFill>
                      <a:prstDash val="solid"/>
                      <a:round/>
                      <a:headEnd type="none" w="med" len="med"/>
                      <a:tailEnd type="none" w="med" len="med"/>
                    </a:lnT>
                    <a:lnB w="19050" cap="flat" cmpd="sng" algn="ctr">
                      <a:solidFill>
                        <a:srgbClr val="002A39"/>
                      </a:solidFill>
                      <a:prstDash val="sysDot"/>
                      <a:round/>
                      <a:headEnd type="none" w="med" len="med"/>
                      <a:tailEnd type="none" w="med" len="med"/>
                    </a:lnB>
                    <a:solidFill>
                      <a:schemeClr val="tx1"/>
                    </a:solidFill>
                  </a:tcPr>
                </a:tc>
                <a:extLst>
                  <a:ext uri="{0D108BD9-81ED-4DB2-BD59-A6C34878D82A}">
                    <a16:rowId xmlns:a16="http://schemas.microsoft.com/office/drawing/2014/main" val="3277850800"/>
                  </a:ext>
                </a:extLst>
              </a:tr>
              <a:tr h="616240">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1" i="1" kern="1200" dirty="0">
                          <a:solidFill>
                            <a:srgbClr val="012A39"/>
                          </a:solidFill>
                          <a:latin typeface="Segoe UI Semibold" panose="020B0702040204020203" pitchFamily="34" charset="0"/>
                          <a:ea typeface="+mn-ea"/>
                          <a:cs typeface="Segoe UI Semibold" panose="020B0702040204020203" pitchFamily="34" charset="0"/>
                        </a:rPr>
                        <a:t>LEADERSHIP OPPORTUNITY</a:t>
                      </a:r>
                    </a:p>
                  </a:txBody>
                  <a:tcPr>
                    <a:lnL w="28575" cap="flat" cmpd="sng" algn="ctr">
                      <a:solidFill>
                        <a:srgbClr val="002A39"/>
                      </a:solidFill>
                      <a:prstDash val="solid"/>
                      <a:round/>
                      <a:headEnd type="none" w="med" len="med"/>
                      <a:tailEnd type="none" w="med" len="med"/>
                    </a:lnL>
                    <a:lnR w="19050" cap="flat" cmpd="sng" algn="ctr">
                      <a:solidFill>
                        <a:srgbClr val="002A39"/>
                      </a:solidFill>
                      <a:prstDash val="solid"/>
                      <a:round/>
                      <a:headEnd type="none" w="med" len="med"/>
                      <a:tailEnd type="none" w="med" len="med"/>
                    </a:lnR>
                    <a:lnT w="19050" cap="flat" cmpd="sng" algn="ctr">
                      <a:solidFill>
                        <a:srgbClr val="002A39"/>
                      </a:solidFill>
                      <a:prstDash val="sysDot"/>
                      <a:round/>
                      <a:headEnd type="none" w="med" len="med"/>
                      <a:tailEnd type="none" w="med" len="med"/>
                    </a:lnT>
                    <a:lnB w="19050" cap="flat" cmpd="sng" algn="ctr">
                      <a:solidFill>
                        <a:srgbClr val="002939"/>
                      </a:solidFill>
                      <a:prstDash val="sysDot"/>
                      <a:round/>
                      <a:headEnd type="none" w="med" len="med"/>
                      <a:tailEnd type="none" w="med" len="med"/>
                    </a:lnB>
                    <a:solidFill>
                      <a:schemeClr val="tx1"/>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1" i="1" kern="1200" dirty="0">
                          <a:solidFill>
                            <a:srgbClr val="012A39"/>
                          </a:solidFill>
                          <a:latin typeface="Segoe UI Semibold" panose="020B0702040204020203" pitchFamily="34" charset="0"/>
                          <a:ea typeface="+mn-ea"/>
                          <a:cs typeface="Segoe UI Semibold" panose="020B0702040204020203" pitchFamily="34" charset="0"/>
                        </a:rPr>
                        <a:t>OPTIMAL PERFORMANCE</a:t>
                      </a:r>
                    </a:p>
                    <a:p>
                      <a:pPr marL="171450" indent="-171450" algn="l" defTabSz="914400" rtl="0" eaLnBrk="1" latinLnBrk="0" hangingPunct="1">
                        <a:spcAft>
                          <a:spcPts val="300"/>
                        </a:spcAft>
                        <a:buFont typeface="Arial" panose="020B0604020202020204" pitchFamily="34" charset="0"/>
                        <a:buChar char="•"/>
                      </a:pPr>
                      <a:endParaRPr lang="en-US" sz="1400" b="1" i="1" kern="1200" dirty="0">
                        <a:solidFill>
                          <a:srgbClr val="012A39"/>
                        </a:solidFill>
                        <a:latin typeface="Segoe UI Semibold" panose="020B0702040204020203" pitchFamily="34" charset="0"/>
                        <a:ea typeface="+mn-ea"/>
                        <a:cs typeface="Segoe UI Semibold" panose="020B0702040204020203" pitchFamily="34" charset="0"/>
                      </a:endParaRPr>
                    </a:p>
                  </a:txBody>
                  <a:tcPr>
                    <a:lnL w="19050" cap="flat" cmpd="sng" algn="ctr">
                      <a:solidFill>
                        <a:srgbClr val="002A39"/>
                      </a:solidFill>
                      <a:prstDash val="solid"/>
                      <a:round/>
                      <a:headEnd type="none" w="med" len="med"/>
                      <a:tailEnd type="none" w="med" len="med"/>
                    </a:lnL>
                    <a:lnR w="19050" cap="flat" cmpd="sng" algn="ctr">
                      <a:solidFill>
                        <a:srgbClr val="002A39"/>
                      </a:solidFill>
                      <a:prstDash val="solid"/>
                      <a:round/>
                      <a:headEnd type="none" w="med" len="med"/>
                      <a:tailEnd type="none" w="med" len="med"/>
                    </a:lnR>
                    <a:lnT w="19050" cap="flat" cmpd="sng" algn="ctr">
                      <a:solidFill>
                        <a:srgbClr val="002A39"/>
                      </a:solidFill>
                      <a:prstDash val="sysDot"/>
                      <a:round/>
                      <a:headEnd type="none" w="med" len="med"/>
                      <a:tailEnd type="none" w="med" len="med"/>
                    </a:lnT>
                    <a:lnB w="19050" cap="flat" cmpd="sng" algn="ctr">
                      <a:solidFill>
                        <a:srgbClr val="002939"/>
                      </a:solidFill>
                      <a:prstDash val="sysDot"/>
                      <a:round/>
                      <a:headEnd type="none" w="med" len="med"/>
                      <a:tailEnd type="none" w="med" len="med"/>
                    </a:lnB>
                    <a:solidFill>
                      <a:schemeClr val="tx1"/>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1" i="1" kern="1200" dirty="0">
                          <a:solidFill>
                            <a:srgbClr val="012A39"/>
                          </a:solidFill>
                          <a:latin typeface="Segoe UI Semibold" panose="020B0702040204020203" pitchFamily="34" charset="0"/>
                          <a:ea typeface="+mn-ea"/>
                          <a:cs typeface="Segoe UI Semibold" panose="020B0702040204020203" pitchFamily="34" charset="0"/>
                        </a:rPr>
                        <a:t>SELF-CARE OPPORTUNITY</a:t>
                      </a:r>
                    </a:p>
                    <a:p>
                      <a:pPr marL="171450" indent="-171450" algn="l" defTabSz="914400" rtl="0" eaLnBrk="1" latinLnBrk="0" hangingPunct="1">
                        <a:spcAft>
                          <a:spcPts val="300"/>
                        </a:spcAft>
                        <a:buFont typeface="Arial" panose="020B0604020202020204" pitchFamily="34" charset="0"/>
                        <a:buChar char="•"/>
                      </a:pPr>
                      <a:endParaRPr lang="en-US" sz="1400" b="1" i="1" kern="1200" dirty="0">
                        <a:solidFill>
                          <a:srgbClr val="012A39"/>
                        </a:solidFill>
                        <a:latin typeface="Segoe UI Semibold" panose="020B0702040204020203" pitchFamily="34" charset="0"/>
                        <a:ea typeface="+mn-ea"/>
                        <a:cs typeface="Segoe UI Semibold" panose="020B0702040204020203" pitchFamily="34" charset="0"/>
                      </a:endParaRPr>
                    </a:p>
                  </a:txBody>
                  <a:tcPr>
                    <a:lnL w="19050" cap="flat" cmpd="sng" algn="ctr">
                      <a:solidFill>
                        <a:srgbClr val="002A39"/>
                      </a:solidFill>
                      <a:prstDash val="solid"/>
                      <a:round/>
                      <a:headEnd type="none" w="med" len="med"/>
                      <a:tailEnd type="none" w="med" len="med"/>
                    </a:lnL>
                    <a:lnR w="19050" cap="flat" cmpd="sng" algn="ctr">
                      <a:solidFill>
                        <a:srgbClr val="002A39"/>
                      </a:solidFill>
                      <a:prstDash val="solid"/>
                      <a:round/>
                      <a:headEnd type="none" w="med" len="med"/>
                      <a:tailEnd type="none" w="med" len="med"/>
                    </a:lnR>
                    <a:lnT w="19050" cap="flat" cmpd="sng" algn="ctr">
                      <a:solidFill>
                        <a:srgbClr val="002A39"/>
                      </a:solidFill>
                      <a:prstDash val="sysDot"/>
                      <a:round/>
                      <a:headEnd type="none" w="med" len="med"/>
                      <a:tailEnd type="none" w="med" len="med"/>
                    </a:lnT>
                    <a:lnB w="19050" cap="flat" cmpd="sng" algn="ctr">
                      <a:solidFill>
                        <a:srgbClr val="002939"/>
                      </a:solidFill>
                      <a:prstDash val="sysDot"/>
                      <a:round/>
                      <a:headEnd type="none" w="med" len="med"/>
                      <a:tailEnd type="none" w="med" len="med"/>
                    </a:lnB>
                    <a:solidFill>
                      <a:schemeClr val="tx1"/>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1" i="1" dirty="0">
                          <a:solidFill>
                            <a:srgbClr val="012A39"/>
                          </a:solidFill>
                          <a:latin typeface="Segoe UI Semibold" panose="020B0702040204020203" pitchFamily="34" charset="0"/>
                          <a:cs typeface="Segoe UI Semibold" panose="020B0702040204020203" pitchFamily="34" charset="0"/>
                        </a:rPr>
                        <a:t>POINT OF INTERVENTION</a:t>
                      </a:r>
                    </a:p>
                    <a:p>
                      <a:pPr marL="171450" indent="-171450">
                        <a:spcAft>
                          <a:spcPts val="300"/>
                        </a:spcAft>
                        <a:buFont typeface="Arial" panose="020B0604020202020204" pitchFamily="34" charset="0"/>
                        <a:buChar char="•"/>
                      </a:pPr>
                      <a:endParaRPr lang="en-US" sz="1400" b="1" i="1" dirty="0">
                        <a:solidFill>
                          <a:srgbClr val="012A39"/>
                        </a:solidFill>
                        <a:latin typeface="Segoe UI Semibold" panose="020B0702040204020203" pitchFamily="34" charset="0"/>
                        <a:cs typeface="Segoe UI Semibold" panose="020B0702040204020203" pitchFamily="34" charset="0"/>
                      </a:endParaRPr>
                    </a:p>
                  </a:txBody>
                  <a:tcPr>
                    <a:lnL w="19050" cap="flat" cmpd="sng" algn="ctr">
                      <a:solidFill>
                        <a:srgbClr val="002A39"/>
                      </a:solidFill>
                      <a:prstDash val="solid"/>
                      <a:round/>
                      <a:headEnd type="none" w="med" len="med"/>
                      <a:tailEnd type="none" w="med" len="med"/>
                    </a:lnL>
                    <a:lnR w="19050" cap="flat" cmpd="sng" algn="ctr">
                      <a:solidFill>
                        <a:srgbClr val="002A39"/>
                      </a:solidFill>
                      <a:prstDash val="solid"/>
                      <a:round/>
                      <a:headEnd type="none" w="med" len="med"/>
                      <a:tailEnd type="none" w="med" len="med"/>
                    </a:lnR>
                    <a:lnT w="19050" cap="flat" cmpd="sng" algn="ctr">
                      <a:solidFill>
                        <a:srgbClr val="002A39"/>
                      </a:solidFill>
                      <a:prstDash val="sysDot"/>
                      <a:round/>
                      <a:headEnd type="none" w="med" len="med"/>
                      <a:tailEnd type="none" w="med" len="med"/>
                    </a:lnT>
                    <a:lnB w="19050" cap="flat" cmpd="sng" algn="ctr">
                      <a:solidFill>
                        <a:srgbClr val="002939"/>
                      </a:solidFill>
                      <a:prstDash val="sysDot"/>
                      <a:round/>
                      <a:headEnd type="none" w="med" len="med"/>
                      <a:tailEnd type="none" w="med" len="med"/>
                    </a:lnB>
                    <a:solidFill>
                      <a:schemeClr val="tx1"/>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1" i="1" dirty="0">
                          <a:solidFill>
                            <a:srgbClr val="012A39"/>
                          </a:solidFill>
                          <a:latin typeface="Segoe UI Semibold" panose="020B0702040204020203" pitchFamily="34" charset="0"/>
                          <a:cs typeface="Segoe UI Semibold" panose="020B0702040204020203" pitchFamily="34" charset="0"/>
                        </a:rPr>
                        <a:t>RECOVERS WITH EFFECTIVE CARE &amp; REINTEGRATION</a:t>
                      </a:r>
                    </a:p>
                  </a:txBody>
                  <a:tcPr>
                    <a:lnL w="19050" cap="flat" cmpd="sng" algn="ctr">
                      <a:solidFill>
                        <a:srgbClr val="002A39"/>
                      </a:solidFill>
                      <a:prstDash val="solid"/>
                      <a:round/>
                      <a:headEnd type="none" w="med" len="med"/>
                      <a:tailEnd type="none" w="med" len="med"/>
                    </a:lnL>
                    <a:lnR w="28575" cap="flat" cmpd="sng" algn="ctr">
                      <a:solidFill>
                        <a:srgbClr val="002A39"/>
                      </a:solidFill>
                      <a:prstDash val="solid"/>
                      <a:round/>
                      <a:headEnd type="none" w="med" len="med"/>
                      <a:tailEnd type="none" w="med" len="med"/>
                    </a:lnR>
                    <a:lnT w="19050" cap="flat" cmpd="sng" algn="ctr">
                      <a:solidFill>
                        <a:srgbClr val="002A39"/>
                      </a:solidFill>
                      <a:prstDash val="sysDot"/>
                      <a:round/>
                      <a:headEnd type="none" w="med" len="med"/>
                      <a:tailEnd type="none" w="med" len="med"/>
                    </a:lnT>
                    <a:lnB w="19050" cap="flat" cmpd="sng" algn="ctr">
                      <a:solidFill>
                        <a:srgbClr val="002939"/>
                      </a:solidFill>
                      <a:prstDash val="sysDot"/>
                      <a:round/>
                      <a:headEnd type="none" w="med" len="med"/>
                      <a:tailEnd type="none" w="med" len="med"/>
                    </a:lnB>
                    <a:solidFill>
                      <a:schemeClr val="tx1"/>
                    </a:solidFill>
                  </a:tcPr>
                </a:tc>
                <a:extLst>
                  <a:ext uri="{0D108BD9-81ED-4DB2-BD59-A6C34878D82A}">
                    <a16:rowId xmlns:a16="http://schemas.microsoft.com/office/drawing/2014/main" val="3964641227"/>
                  </a:ext>
                </a:extLst>
              </a:tr>
            </a:tbl>
          </a:graphicData>
        </a:graphic>
      </p:graphicFrame>
      <p:sp>
        <p:nvSpPr>
          <p:cNvPr id="2" name="Footer Placeholder 1">
            <a:extLst>
              <a:ext uri="{FF2B5EF4-FFF2-40B4-BE49-F238E27FC236}">
                <a16:creationId xmlns:a16="http://schemas.microsoft.com/office/drawing/2014/main" id="{216E0D59-4D24-11B5-E847-248193915B5E}"/>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91570A24-948F-C848-B113-93C85747B6B6}"/>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7</a:t>
            </a:fld>
            <a:endParaRPr lang="en-US" dirty="0"/>
          </a:p>
        </p:txBody>
      </p:sp>
      <p:grpSp>
        <p:nvGrpSpPr>
          <p:cNvPr id="5" name="Group 4">
            <a:extLst>
              <a:ext uri="{FF2B5EF4-FFF2-40B4-BE49-F238E27FC236}">
                <a16:creationId xmlns:a16="http://schemas.microsoft.com/office/drawing/2014/main" id="{9B9B0557-F595-A013-4937-E14600060AEE}"/>
              </a:ext>
              <a:ext uri="{C183D7F6-B498-43B3-948B-1728B52AA6E4}">
                <adec:decorative xmlns:adec="http://schemas.microsoft.com/office/drawing/2017/decorative" val="1"/>
              </a:ext>
            </a:extLst>
          </p:cNvPr>
          <p:cNvGrpSpPr/>
          <p:nvPr/>
        </p:nvGrpSpPr>
        <p:grpSpPr>
          <a:xfrm>
            <a:off x="933848" y="1981039"/>
            <a:ext cx="10477280" cy="223244"/>
            <a:chOff x="931690" y="1597475"/>
            <a:chExt cx="10477280" cy="223244"/>
          </a:xfrm>
        </p:grpSpPr>
        <p:sp>
          <p:nvSpPr>
            <p:cNvPr id="6" name="Rounded Rectangle 5">
              <a:extLst>
                <a:ext uri="{FF2B5EF4-FFF2-40B4-BE49-F238E27FC236}">
                  <a16:creationId xmlns:a16="http://schemas.microsoft.com/office/drawing/2014/main" id="{E2AE0797-811A-F595-2FBA-E1E7554C5918}"/>
                </a:ext>
              </a:extLst>
            </p:cNvPr>
            <p:cNvSpPr/>
            <p:nvPr/>
          </p:nvSpPr>
          <p:spPr>
            <a:xfrm>
              <a:off x="931690" y="1597475"/>
              <a:ext cx="1377316" cy="223244"/>
            </a:xfrm>
            <a:prstGeom prst="roundRect">
              <a:avLst>
                <a:gd name="adj" fmla="val 50000"/>
              </a:avLst>
            </a:prstGeom>
            <a:solidFill>
              <a:schemeClr val="tx1"/>
            </a:solidFill>
            <a:ln w="15875">
              <a:solidFill>
                <a:srgbClr val="002939"/>
              </a:solidFill>
            </a:ln>
          </p:spPr>
          <p:style>
            <a:lnRef idx="2">
              <a:schemeClr val="accent1">
                <a:shade val="15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400" b="1" dirty="0">
                  <a:solidFill>
                    <a:srgbClr val="012A39"/>
                  </a:solidFill>
                </a:rPr>
                <a:t>NOT ENGAGED</a:t>
              </a:r>
            </a:p>
          </p:txBody>
        </p:sp>
        <p:sp>
          <p:nvSpPr>
            <p:cNvPr id="7" name="Rounded Rectangle 6">
              <a:extLst>
                <a:ext uri="{FF2B5EF4-FFF2-40B4-BE49-F238E27FC236}">
                  <a16:creationId xmlns:a16="http://schemas.microsoft.com/office/drawing/2014/main" id="{8C03DD95-BCCB-3CA3-ABF8-F7BB121707C8}"/>
                </a:ext>
              </a:extLst>
            </p:cNvPr>
            <p:cNvSpPr/>
            <p:nvPr/>
          </p:nvSpPr>
          <p:spPr>
            <a:xfrm>
              <a:off x="3250185" y="1597475"/>
              <a:ext cx="1377316" cy="223244"/>
            </a:xfrm>
            <a:prstGeom prst="roundRect">
              <a:avLst>
                <a:gd name="adj" fmla="val 50000"/>
              </a:avLst>
            </a:prstGeom>
            <a:solidFill>
              <a:schemeClr val="tx1"/>
            </a:solidFill>
            <a:ln w="15875">
              <a:solidFill>
                <a:srgbClr val="002939"/>
              </a:solidFill>
            </a:ln>
          </p:spPr>
          <p:style>
            <a:lnRef idx="2">
              <a:schemeClr val="accent1">
                <a:shade val="15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400" b="1" dirty="0">
                  <a:solidFill>
                    <a:srgbClr val="012A39"/>
                  </a:solidFill>
                </a:rPr>
                <a:t>READY</a:t>
              </a:r>
            </a:p>
          </p:txBody>
        </p:sp>
        <p:sp>
          <p:nvSpPr>
            <p:cNvPr id="10" name="Rounded Rectangle 9">
              <a:extLst>
                <a:ext uri="{FF2B5EF4-FFF2-40B4-BE49-F238E27FC236}">
                  <a16:creationId xmlns:a16="http://schemas.microsoft.com/office/drawing/2014/main" id="{D476609A-F523-A5A9-C136-E19419D287AE}"/>
                </a:ext>
              </a:extLst>
            </p:cNvPr>
            <p:cNvSpPr/>
            <p:nvPr/>
          </p:nvSpPr>
          <p:spPr>
            <a:xfrm>
              <a:off x="5511172" y="1597475"/>
              <a:ext cx="1377316" cy="223244"/>
            </a:xfrm>
            <a:prstGeom prst="roundRect">
              <a:avLst>
                <a:gd name="adj" fmla="val 50000"/>
              </a:avLst>
            </a:prstGeom>
            <a:solidFill>
              <a:schemeClr val="tx1"/>
            </a:solidFill>
            <a:ln w="15875">
              <a:solidFill>
                <a:srgbClr val="002939"/>
              </a:solidFill>
            </a:ln>
          </p:spPr>
          <p:style>
            <a:lnRef idx="2">
              <a:schemeClr val="accent1">
                <a:shade val="15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400" b="1" dirty="0">
                  <a:solidFill>
                    <a:srgbClr val="012A39"/>
                  </a:solidFill>
                </a:rPr>
                <a:t>REACTING</a:t>
              </a:r>
            </a:p>
          </p:txBody>
        </p:sp>
        <p:sp>
          <p:nvSpPr>
            <p:cNvPr id="11" name="Rounded Rectangle 10">
              <a:extLst>
                <a:ext uri="{FF2B5EF4-FFF2-40B4-BE49-F238E27FC236}">
                  <a16:creationId xmlns:a16="http://schemas.microsoft.com/office/drawing/2014/main" id="{2F6CC7F9-79EC-FD4F-93FC-B62C0F94A449}"/>
                </a:ext>
              </a:extLst>
            </p:cNvPr>
            <p:cNvSpPr/>
            <p:nvPr/>
          </p:nvSpPr>
          <p:spPr>
            <a:xfrm>
              <a:off x="7748826" y="1597475"/>
              <a:ext cx="1377316" cy="223244"/>
            </a:xfrm>
            <a:prstGeom prst="roundRect">
              <a:avLst>
                <a:gd name="adj" fmla="val 50000"/>
              </a:avLst>
            </a:prstGeom>
            <a:solidFill>
              <a:schemeClr val="tx1"/>
            </a:solidFill>
            <a:ln w="15875">
              <a:solidFill>
                <a:srgbClr val="002939"/>
              </a:solidFill>
            </a:ln>
          </p:spPr>
          <p:style>
            <a:lnRef idx="2">
              <a:schemeClr val="accent1">
                <a:shade val="15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400" b="1" dirty="0">
                  <a:solidFill>
                    <a:srgbClr val="012A39"/>
                  </a:solidFill>
                </a:rPr>
                <a:t>INJURED</a:t>
              </a:r>
            </a:p>
          </p:txBody>
        </p:sp>
        <p:sp>
          <p:nvSpPr>
            <p:cNvPr id="12" name="Rounded Rectangle 11">
              <a:extLst>
                <a:ext uri="{FF2B5EF4-FFF2-40B4-BE49-F238E27FC236}">
                  <a16:creationId xmlns:a16="http://schemas.microsoft.com/office/drawing/2014/main" id="{57E5DFEA-AC6F-A957-216A-0B670EA7DE1A}"/>
                </a:ext>
              </a:extLst>
            </p:cNvPr>
            <p:cNvSpPr/>
            <p:nvPr/>
          </p:nvSpPr>
          <p:spPr>
            <a:xfrm>
              <a:off x="10031654" y="1597475"/>
              <a:ext cx="1377316" cy="223244"/>
            </a:xfrm>
            <a:prstGeom prst="roundRect">
              <a:avLst>
                <a:gd name="adj" fmla="val 50000"/>
              </a:avLst>
            </a:prstGeom>
            <a:solidFill>
              <a:schemeClr val="tx1"/>
            </a:solidFill>
            <a:ln w="15875">
              <a:solidFill>
                <a:srgbClr val="002939"/>
              </a:solidFill>
            </a:ln>
          </p:spPr>
          <p:style>
            <a:lnRef idx="2">
              <a:schemeClr val="accent1">
                <a:shade val="15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400" b="1" dirty="0">
                  <a:solidFill>
                    <a:srgbClr val="012A39"/>
                  </a:solidFill>
                </a:rPr>
                <a:t>ILL</a:t>
              </a:r>
            </a:p>
          </p:txBody>
        </p:sp>
      </p:grpSp>
    </p:spTree>
    <p:extLst>
      <p:ext uri="{BB962C8B-B14F-4D97-AF65-F5344CB8AC3E}">
        <p14:creationId xmlns:p14="http://schemas.microsoft.com/office/powerpoint/2010/main" val="171576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Confidential Communication</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What are examples of confidential communication?</a:t>
            </a:r>
          </a:p>
        </p:txBody>
      </p:sp>
      <p:pic>
        <p:nvPicPr>
          <p:cNvPr id="5" name="Picture 4" descr="Two Sailors in conversation.">
            <a:extLst>
              <a:ext uri="{FF2B5EF4-FFF2-40B4-BE49-F238E27FC236}">
                <a16:creationId xmlns:a16="http://schemas.microsoft.com/office/drawing/2014/main" id="{373E0488-592C-2BE3-71C1-5BA76426B8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696" y="1700784"/>
            <a:ext cx="11330608" cy="4343399"/>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8</a:t>
            </a:fld>
            <a:endParaRPr lang="en-US" dirty="0"/>
          </a:p>
        </p:txBody>
      </p:sp>
    </p:spTree>
    <p:extLst>
      <p:ext uri="{BB962C8B-B14F-4D97-AF65-F5344CB8AC3E}">
        <p14:creationId xmlns:p14="http://schemas.microsoft.com/office/powerpoint/2010/main" val="276715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OSCAR Communication</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How would you identify, engage, and intervene?</a:t>
            </a:r>
          </a:p>
        </p:txBody>
      </p:sp>
      <p:pic>
        <p:nvPicPr>
          <p:cNvPr id="5" name="Picture 4" descr="Acronym OSCAR: Observe, State Observations, Clarify Role, Ask Why, Respond.">
            <a:extLst>
              <a:ext uri="{FF2B5EF4-FFF2-40B4-BE49-F238E27FC236}">
                <a16:creationId xmlns:a16="http://schemas.microsoft.com/office/drawing/2014/main" id="{FE1B0F7A-D218-AB5E-D2B1-BA0600D4D50D}"/>
              </a:ext>
            </a:extLst>
          </p:cNvPr>
          <p:cNvPicPr>
            <a:picLocks noChangeAspect="1"/>
          </p:cNvPicPr>
          <p:nvPr/>
        </p:nvPicPr>
        <p:blipFill>
          <a:blip r:embed="rId3"/>
          <a:srcRect/>
          <a:stretch/>
        </p:blipFill>
        <p:spPr>
          <a:xfrm>
            <a:off x="430697" y="1700784"/>
            <a:ext cx="11330606" cy="434339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9</a:t>
            </a:fld>
            <a:endParaRPr lang="en-US" dirty="0"/>
          </a:p>
        </p:txBody>
      </p:sp>
    </p:spTree>
    <p:extLst>
      <p:ext uri="{BB962C8B-B14F-4D97-AF65-F5344CB8AC3E}">
        <p14:creationId xmlns:p14="http://schemas.microsoft.com/office/powerpoint/2010/main" val="405161498"/>
      </p:ext>
    </p:extLst>
  </p:cSld>
  <p:clrMapOvr>
    <a:masterClrMapping/>
  </p:clrMapOvr>
</p:sld>
</file>

<file path=ppt/theme/theme1.xml><?xml version="1.0" encoding="utf-8"?>
<a:theme xmlns:a="http://schemas.openxmlformats.org/drawingml/2006/main" name="Office Theme">
  <a:themeElements>
    <a:clrScheme name="Custom 2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2dfc74-e0b5-4daa-9ee7-4ba3e36fc587">
      <Terms xmlns="http://schemas.microsoft.com/office/infopath/2007/PartnerControls"/>
    </lcf76f155ced4ddcb4097134ff3c332f>
    <TaxCatchAll xmlns="e900ce5a-78c9-4fc5-aa48-93cd2d8e143a" xsi:nil="true"/>
    <COEReview xmlns="532dfc74-e0b5-4daa-9ee7-4ba3e36fc5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938045327E6D41B9450E43D6527BFF" ma:contentTypeVersion="19" ma:contentTypeDescription="Create a new document." ma:contentTypeScope="" ma:versionID="aec57b88a7b49a9193620cf8c004400d">
  <xsd:schema xmlns:xsd="http://www.w3.org/2001/XMLSchema" xmlns:xs="http://www.w3.org/2001/XMLSchema" xmlns:p="http://schemas.microsoft.com/office/2006/metadata/properties" xmlns:ns2="532dfc74-e0b5-4daa-9ee7-4ba3e36fc587" xmlns:ns3="e900ce5a-78c9-4fc5-aa48-93cd2d8e143a" targetNamespace="http://schemas.microsoft.com/office/2006/metadata/properties" ma:root="true" ma:fieldsID="e6af066ee0944630f9a2b6933a484219" ns2:_="" ns3:_="">
    <xsd:import namespace="532dfc74-e0b5-4daa-9ee7-4ba3e36fc587"/>
    <xsd:import namespace="e900ce5a-78c9-4fc5-aa48-93cd2d8e14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COE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dfc74-e0b5-4daa-9ee7-4ba3e36fc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COEReview" ma:index="23" nillable="true" ma:displayName="COE Review " ma:format="Dropdown" ma:internalName="COEReview">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00ce5a-78c9-4fc5-aa48-93cd2d8e14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3cf6a0f-a6d4-4456-8b04-d73015f46d8c}" ma:internalName="TaxCatchAll" ma:showField="CatchAllData" ma:web="e900ce5a-78c9-4fc5-aa48-93cd2d8e1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C54B9A-2992-4994-B1ED-467665C3ED0B}">
  <ds:schemaRef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f5947f08-85db-4ee1-a9b9-13ee7128ed83"/>
    <ds:schemaRef ds:uri="http://purl.org/dc/terms/"/>
    <ds:schemaRef ds:uri="http://purl.org/dc/dcmitype/"/>
    <ds:schemaRef ds:uri="http://schemas.microsoft.com/office/2006/metadata/properties"/>
    <ds:schemaRef ds:uri="febc2fcf-f21a-4f9e-9743-ec92e20456b4"/>
    <ds:schemaRef ds:uri="http://purl.org/dc/elements/1.1/"/>
  </ds:schemaRefs>
</ds:datastoreItem>
</file>

<file path=customXml/itemProps2.xml><?xml version="1.0" encoding="utf-8"?>
<ds:datastoreItem xmlns:ds="http://schemas.openxmlformats.org/officeDocument/2006/customXml" ds:itemID="{6103961E-1966-400F-A563-39D6E0D08096}">
  <ds:schemaRefs>
    <ds:schemaRef ds:uri="http://schemas.microsoft.com/sharepoint/v3/contenttype/forms"/>
  </ds:schemaRefs>
</ds:datastoreItem>
</file>

<file path=customXml/itemProps3.xml><?xml version="1.0" encoding="utf-8"?>
<ds:datastoreItem xmlns:ds="http://schemas.openxmlformats.org/officeDocument/2006/customXml" ds:itemID="{A8F0CC31-CA47-49D0-8187-8C13A2B6C72F}"/>
</file>

<file path=docMetadata/LabelInfo.xml><?xml version="1.0" encoding="utf-8"?>
<clbl:labelList xmlns:clbl="http://schemas.microsoft.com/office/2020/mipLabelMetadata">
  <clbl:label id="{3de9faa6-9fe1-49b3-9a08-227a296b54a6}" enabled="1" method="Privileged" siteId="{66d73691-ea97-48b1-95d5-e94f0a46b878}" removed="0"/>
  <clbl:label id="{e3333e00-c877-4b87-b6ad-45e942de1750}" enabled="0" method="" siteId="{e3333e00-c877-4b87-b6ad-45e942de1750}" removed="1"/>
</clbl:labelList>
</file>

<file path=docProps/app.xml><?xml version="1.0" encoding="utf-8"?>
<Properties xmlns="http://schemas.openxmlformats.org/officeDocument/2006/extended-properties" xmlns:vt="http://schemas.openxmlformats.org/officeDocument/2006/docPropsVTypes">
  <Template/>
  <TotalTime>1467</TotalTime>
  <Words>2503</Words>
  <Application>Microsoft Office PowerPoint</Application>
  <PresentationFormat>Widescreen</PresentationFormat>
  <Paragraphs>333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Welcome</vt:lpstr>
      <vt:lpstr>Introduction</vt:lpstr>
      <vt:lpstr>Learning Objective</vt:lpstr>
      <vt:lpstr>Breaking the Code of Silence</vt:lpstr>
      <vt:lpstr>Barriers</vt:lpstr>
      <vt:lpstr>Peer-to-Peer Support</vt:lpstr>
      <vt:lpstr>Assessing Stress</vt:lpstr>
      <vt:lpstr>Confidential Communication</vt:lpstr>
      <vt:lpstr>OSCAR Communication</vt:lpstr>
      <vt:lpstr>Empathetic Listening</vt:lpstr>
      <vt:lpstr>Support Options</vt:lpstr>
      <vt:lpstr>Call to Action</vt:lpstr>
      <vt:lpstr>Warrior Toughness QR Code</vt:lpstr>
      <vt:lpstr>References</vt:lpstr>
      <vt:lpstr>References (continued)</vt:lpstr>
      <vt:lpstr>Glossary</vt:lpstr>
    </vt:vector>
  </TitlesOfParts>
  <Company>OPNAV N17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Peer-to-Peer Support</dc:title>
  <dc:subject>Peer-to-Peer Support</dc:subject>
  <dc:creator>USN</dc:creator>
  <cp:keywords>Peer-to-Peer Support</cp:keywords>
  <cp:lastModifiedBy>Rios, Kristina [USA]</cp:lastModifiedBy>
  <cp:revision>62</cp:revision>
  <dcterms:created xsi:type="dcterms:W3CDTF">2024-12-04T17:45:42Z</dcterms:created>
  <dcterms:modified xsi:type="dcterms:W3CDTF">2026-04-16T15:08:40Z</dcterms:modified>
  <cp:category>Warrior Toughness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0x010100F9938045327E6D41B9450E43D6527BFF</vt:lpwstr>
  </property>
  <property fmtid="{D5CDD505-2E9C-101B-9397-08002B2CF9AE}" pid="3" name="MediaServiceImageTags">
    <vt:lpwstr/>
  </property>
</Properties>
</file>